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crdownload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4"/>
  </p:notesMasterIdLst>
  <p:sldIdLst>
    <p:sldId id="292" r:id="rId2"/>
    <p:sldId id="264" r:id="rId3"/>
    <p:sldId id="291" r:id="rId4"/>
    <p:sldId id="273" r:id="rId5"/>
    <p:sldId id="274" r:id="rId6"/>
    <p:sldId id="267" r:id="rId7"/>
    <p:sldId id="278" r:id="rId8"/>
    <p:sldId id="279" r:id="rId9"/>
    <p:sldId id="280" r:id="rId10"/>
    <p:sldId id="281" r:id="rId11"/>
    <p:sldId id="282" r:id="rId12"/>
    <p:sldId id="283" r:id="rId13"/>
    <p:sldId id="284" r:id="rId14"/>
    <p:sldId id="285" r:id="rId15"/>
    <p:sldId id="286" r:id="rId16"/>
    <p:sldId id="269" r:id="rId17"/>
    <p:sldId id="270" r:id="rId18"/>
    <p:sldId id="259" r:id="rId19"/>
    <p:sldId id="260" r:id="rId20"/>
    <p:sldId id="268" r:id="rId21"/>
    <p:sldId id="277" r:id="rId22"/>
    <p:sldId id="275" r:id="rId23"/>
    <p:sldId id="293" r:id="rId24"/>
    <p:sldId id="272" r:id="rId25"/>
    <p:sldId id="261" r:id="rId26"/>
    <p:sldId id="265" r:id="rId27"/>
    <p:sldId id="262" r:id="rId28"/>
    <p:sldId id="266" r:id="rId29"/>
    <p:sldId id="287" r:id="rId30"/>
    <p:sldId id="288" r:id="rId31"/>
    <p:sldId id="289" r:id="rId32"/>
    <p:sldId id="290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개요" id="{BBE8DA49-2AD1-4BB6-933C-9778331A01ED}">
          <p14:sldIdLst>
            <p14:sldId id="292"/>
            <p14:sldId id="264"/>
            <p14:sldId id="291"/>
          </p14:sldIdLst>
        </p14:section>
        <p14:section name="참고 자료" id="{EA31D833-3A7D-4CEF-8A1D-703B3ACBDEDD}">
          <p14:sldIdLst>
            <p14:sldId id="273"/>
            <p14:sldId id="274"/>
          </p14:sldIdLst>
        </p14:section>
        <p14:section name="배경 콘셉" id="{F65D5F1E-3D28-486E-B531-136F503D94EC}">
          <p14:sldIdLst>
            <p14:sldId id="26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</p14:sldIdLst>
        </p14:section>
        <p14:section name="용어 설명" id="{F351A205-7308-4767-B4B4-868296B34AF6}">
          <p14:sldIdLst>
            <p14:sldId id="269"/>
            <p14:sldId id="270"/>
            <p14:sldId id="259"/>
            <p14:sldId id="260"/>
            <p14:sldId id="268"/>
            <p14:sldId id="277"/>
            <p14:sldId id="275"/>
          </p14:sldIdLst>
        </p14:section>
        <p14:section name="자경단" id="{C25E321E-C311-4843-8878-E8FD0866F132}">
          <p14:sldIdLst>
            <p14:sldId id="293"/>
            <p14:sldId id="272"/>
          </p14:sldIdLst>
        </p14:section>
        <p14:section name="캐릭터 콘셉" id="{24924583-BBA4-4960-B76C-B31EC1217162}">
          <p14:sldIdLst>
            <p14:sldId id="261"/>
            <p14:sldId id="265"/>
            <p14:sldId id="262"/>
            <p14:sldId id="266"/>
            <p14:sldId id="287"/>
            <p14:sldId id="288"/>
            <p14:sldId id="289"/>
            <p14:sldId id="2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4DCF6"/>
    <a:srgbClr val="A7D6F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00" autoAdjust="0"/>
  </p:normalViewPr>
  <p:slideViewPr>
    <p:cSldViewPr snapToGrid="0">
      <p:cViewPr varScale="1">
        <p:scale>
          <a:sx n="103" d="100"/>
          <a:sy n="103" d="100"/>
        </p:scale>
        <p:origin x="138" y="2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732FE4-09EE-41F7-B006-DA3623162A0D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0642F3-9E1B-48A8-ACC6-FB669FFD82A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100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642F3-9E1B-48A8-ACC6-FB669FFD82A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17032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B0642F3-9E1B-48A8-ACC6-FB669FFD82A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0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33198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5329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3872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8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55976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6453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7557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80007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74105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44796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2301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2DDCE3-0FF3-463C-9A53-9ECF808FAD7F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E0832-62F3-4E9C-AA84-85EFEC358EB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0616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fif"/><Relationship Id="rId2" Type="http://schemas.openxmlformats.org/officeDocument/2006/relationships/image" Target="../media/image25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fif"/><Relationship Id="rId4" Type="http://schemas.openxmlformats.org/officeDocument/2006/relationships/image" Target="../media/image27.jf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fif"/><Relationship Id="rId2" Type="http://schemas.openxmlformats.org/officeDocument/2006/relationships/image" Target="../media/image29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fif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fif"/><Relationship Id="rId4" Type="http://schemas.openxmlformats.org/officeDocument/2006/relationships/image" Target="../media/image35.jf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fif"/><Relationship Id="rId2" Type="http://schemas.openxmlformats.org/officeDocument/2006/relationships/image" Target="../media/image37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jf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fif"/><Relationship Id="rId2" Type="http://schemas.openxmlformats.org/officeDocument/2006/relationships/image" Target="../media/image40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jf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fif"/><Relationship Id="rId2" Type="http://schemas.openxmlformats.org/officeDocument/2006/relationships/image" Target="../media/image43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jfif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3" Type="http://schemas.openxmlformats.org/officeDocument/2006/relationships/image" Target="../media/image46.jpeg"/><Relationship Id="rId7" Type="http://schemas.openxmlformats.org/officeDocument/2006/relationships/image" Target="../media/image5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Relationship Id="rId9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jfi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fif"/><Relationship Id="rId2" Type="http://schemas.openxmlformats.org/officeDocument/2006/relationships/image" Target="../media/image56.jfi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jfi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jpeg"/><Relationship Id="rId3" Type="http://schemas.openxmlformats.org/officeDocument/2006/relationships/image" Target="../media/image60.jpg"/><Relationship Id="rId7" Type="http://schemas.openxmlformats.org/officeDocument/2006/relationships/image" Target="../media/image64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1.jfi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fif"/><Relationship Id="rId7" Type="http://schemas.openxmlformats.org/officeDocument/2006/relationships/image" Target="../media/image71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jfif"/><Relationship Id="rId5" Type="http://schemas.openxmlformats.org/officeDocument/2006/relationships/image" Target="../media/image69.jfif"/><Relationship Id="rId4" Type="http://schemas.openxmlformats.org/officeDocument/2006/relationships/image" Target="../media/image68.jpe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jpeg"/><Relationship Id="rId3" Type="http://schemas.openxmlformats.org/officeDocument/2006/relationships/image" Target="../media/image73.jpeg"/><Relationship Id="rId7" Type="http://schemas.openxmlformats.org/officeDocument/2006/relationships/image" Target="../media/image77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jfif"/><Relationship Id="rId11" Type="http://schemas.openxmlformats.org/officeDocument/2006/relationships/image" Target="../media/image81.jfif"/><Relationship Id="rId5" Type="http://schemas.openxmlformats.org/officeDocument/2006/relationships/image" Target="../media/image75.jpeg"/><Relationship Id="rId10" Type="http://schemas.openxmlformats.org/officeDocument/2006/relationships/image" Target="../media/image80.jpg"/><Relationship Id="rId4" Type="http://schemas.openxmlformats.org/officeDocument/2006/relationships/image" Target="../media/image74.jpeg"/><Relationship Id="rId9" Type="http://schemas.openxmlformats.org/officeDocument/2006/relationships/image" Target="../media/image79.gi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jpeg"/><Relationship Id="rId13" Type="http://schemas.openxmlformats.org/officeDocument/2006/relationships/image" Target="../media/image93.jfif"/><Relationship Id="rId3" Type="http://schemas.openxmlformats.org/officeDocument/2006/relationships/image" Target="../media/image83.jfif"/><Relationship Id="rId7" Type="http://schemas.openxmlformats.org/officeDocument/2006/relationships/image" Target="../media/image87.jfif"/><Relationship Id="rId12" Type="http://schemas.openxmlformats.org/officeDocument/2006/relationships/image" Target="../media/image92.jpeg"/><Relationship Id="rId2" Type="http://schemas.openxmlformats.org/officeDocument/2006/relationships/image" Target="../media/image82.jfif"/><Relationship Id="rId16" Type="http://schemas.openxmlformats.org/officeDocument/2006/relationships/image" Target="../media/image96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jfif"/><Relationship Id="rId11" Type="http://schemas.openxmlformats.org/officeDocument/2006/relationships/image" Target="../media/image91.png"/><Relationship Id="rId5" Type="http://schemas.openxmlformats.org/officeDocument/2006/relationships/image" Target="../media/image85.jfif"/><Relationship Id="rId15" Type="http://schemas.openxmlformats.org/officeDocument/2006/relationships/image" Target="../media/image95.jfif"/><Relationship Id="rId10" Type="http://schemas.openxmlformats.org/officeDocument/2006/relationships/image" Target="../media/image90.jpeg"/><Relationship Id="rId4" Type="http://schemas.openxmlformats.org/officeDocument/2006/relationships/image" Target="../media/image84.jfif"/><Relationship Id="rId9" Type="http://schemas.openxmlformats.org/officeDocument/2006/relationships/image" Target="../media/image89.jpeg"/><Relationship Id="rId14" Type="http://schemas.openxmlformats.org/officeDocument/2006/relationships/image" Target="../media/image94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fif"/><Relationship Id="rId2" Type="http://schemas.openxmlformats.org/officeDocument/2006/relationships/image" Target="../media/image96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9.jpeg"/><Relationship Id="rId4" Type="http://schemas.openxmlformats.org/officeDocument/2006/relationships/image" Target="../media/image98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fif"/><Relationship Id="rId7" Type="http://schemas.openxmlformats.org/officeDocument/2006/relationships/image" Target="../media/image105.jp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4.crdownload"/><Relationship Id="rId5" Type="http://schemas.openxmlformats.org/officeDocument/2006/relationships/image" Target="../media/image103.jfif"/><Relationship Id="rId4" Type="http://schemas.openxmlformats.org/officeDocument/2006/relationships/image" Target="../media/image102.jf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eg"/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fif"/><Relationship Id="rId2" Type="http://schemas.openxmlformats.org/officeDocument/2006/relationships/image" Target="../media/image13.jf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fif"/><Relationship Id="rId4" Type="http://schemas.openxmlformats.org/officeDocument/2006/relationships/image" Target="../media/image1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f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fif"/><Relationship Id="rId5" Type="http://schemas.openxmlformats.org/officeDocument/2006/relationships/image" Target="../media/image20.jpeg"/><Relationship Id="rId4" Type="http://schemas.openxmlformats.org/officeDocument/2006/relationships/image" Target="../media/image19.jf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jf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431696" y="628411"/>
            <a:ext cx="5276850" cy="1325563"/>
          </a:xfrm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프로젝트 </a:t>
            </a:r>
            <a:r>
              <a:rPr lang="en-US" altLang="ko-KR" dirty="0" smtClean="0">
                <a:solidFill>
                  <a:schemeClr val="bg1"/>
                </a:solidFill>
              </a:rPr>
              <a:t>TB </a:t>
            </a:r>
            <a:r>
              <a:rPr lang="ko-KR" altLang="en-US" dirty="0" smtClean="0">
                <a:solidFill>
                  <a:schemeClr val="bg1"/>
                </a:solidFill>
              </a:rPr>
              <a:t>세계관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228600" y="4159250"/>
            <a:ext cx="3390900" cy="254635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4000" dirty="0">
                <a:solidFill>
                  <a:schemeClr val="bg1"/>
                </a:solidFill>
              </a:rPr>
              <a:t>가제</a:t>
            </a:r>
            <a:endParaRPr lang="en-US" altLang="ko-KR" sz="4000" dirty="0" smtClean="0">
              <a:solidFill>
                <a:schemeClr val="bg1"/>
              </a:solidFill>
            </a:endParaRP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1. World </a:t>
            </a:r>
            <a:r>
              <a:rPr lang="en-US" altLang="ko-KR" dirty="0" smtClean="0">
                <a:solidFill>
                  <a:schemeClr val="bg1"/>
                </a:solidFill>
              </a:rPr>
              <a:t>Vigilantes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2. The </a:t>
            </a:r>
            <a:r>
              <a:rPr lang="en-US" altLang="ko-KR" dirty="0" smtClean="0">
                <a:solidFill>
                  <a:schemeClr val="bg1"/>
                </a:solidFill>
              </a:rPr>
              <a:t>Vigilantes</a:t>
            </a:r>
          </a:p>
          <a:p>
            <a:pPr marL="0" indent="0">
              <a:buNone/>
            </a:pPr>
            <a:r>
              <a:rPr lang="en-US" altLang="ko-KR" dirty="0" smtClean="0">
                <a:solidFill>
                  <a:schemeClr val="bg1"/>
                </a:solidFill>
              </a:rPr>
              <a:t>3. Vigilantes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794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2032" y="628475"/>
            <a:ext cx="3621336" cy="353925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671" y="628475"/>
            <a:ext cx="3670121" cy="367012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9887" y="3862471"/>
            <a:ext cx="4152113" cy="2595071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608" y="628475"/>
            <a:ext cx="4037215" cy="323300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233001" y="199505"/>
            <a:ext cx="3788493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mtClean="0"/>
              <a:t>※</a:t>
            </a:r>
            <a:r>
              <a:rPr lang="ko-KR" altLang="en-US" smtClean="0"/>
              <a:t>생존자 거주구 </a:t>
            </a:r>
            <a:r>
              <a:rPr lang="en-US" altLang="ko-KR" smtClean="0"/>
              <a:t>– UASS</a:t>
            </a:r>
            <a:r>
              <a:rPr lang="ko-KR" altLang="en-US" smtClean="0"/>
              <a:t>의 각 지부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78671" y="4503710"/>
            <a:ext cx="7680716" cy="212365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sz="1200" dirty="0" smtClean="0"/>
              <a:t>UASS</a:t>
            </a:r>
            <a:r>
              <a:rPr lang="ko-KR" altLang="en-US" sz="1200" dirty="0" smtClean="0"/>
              <a:t>의 각 </a:t>
            </a:r>
            <a:r>
              <a:rPr lang="ko-KR" altLang="en-US" sz="1200" dirty="0" err="1" smtClean="0"/>
              <a:t>지부이자</a:t>
            </a:r>
            <a:r>
              <a:rPr lang="ko-KR" altLang="en-US" sz="1200" dirty="0" smtClean="0"/>
              <a:t> 다수의 생존자를 보호하고 있는 거주지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서울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베이징 등 구 세계의 수도권을 중심으로 건설되어 있다</a:t>
            </a:r>
            <a:r>
              <a:rPr lang="en-US" altLang="ko-KR" sz="12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돔 모양 </a:t>
            </a:r>
            <a:r>
              <a:rPr lang="ko-KR" altLang="en-US" sz="1200" dirty="0" err="1" smtClean="0"/>
              <a:t>쉘터로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지상층과</a:t>
            </a:r>
            <a:r>
              <a:rPr lang="ko-KR" altLang="en-US" sz="1200" dirty="0" smtClean="0"/>
              <a:t> 거대하게 뻗어 있는 지하층으로 구성된다</a:t>
            </a:r>
            <a:r>
              <a:rPr lang="en-US" altLang="ko-KR" sz="12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err="1" smtClean="0"/>
              <a:t>지상층</a:t>
            </a:r>
            <a:r>
              <a:rPr lang="ko-KR" altLang="en-US" sz="1200" dirty="0" smtClean="0"/>
              <a:t> 표면의 돔은 방사선 커튼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인공 오존층</a:t>
            </a:r>
            <a:r>
              <a:rPr lang="en-US" altLang="ko-KR" sz="1200" dirty="0" smtClean="0"/>
              <a:t>, </a:t>
            </a:r>
            <a:r>
              <a:rPr lang="ko-KR" altLang="en-US" sz="1200" dirty="0" err="1" smtClean="0"/>
              <a:t>외부물질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차단막</a:t>
            </a:r>
            <a:r>
              <a:rPr lang="ko-KR" altLang="en-US" sz="1200" dirty="0" smtClean="0"/>
              <a:t> 등으로 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겹겹이 쌓여있어 방사선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자외선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운석 등으로 부터 생존자들을 안전하게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보호하고 있다</a:t>
            </a:r>
            <a:r>
              <a:rPr lang="en-US" altLang="ko-KR" sz="1200" dirty="0" smtClean="0"/>
              <a:t>. </a:t>
            </a: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32663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69" y="903188"/>
            <a:ext cx="2680382" cy="381116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151" y="903188"/>
            <a:ext cx="2560412" cy="38111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3626" y="2060357"/>
            <a:ext cx="3478374" cy="265399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001" y="199505"/>
            <a:ext cx="3163342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생존자 </a:t>
            </a:r>
            <a:r>
              <a:rPr lang="ko-KR" altLang="en-US" dirty="0" err="1" smtClean="0"/>
              <a:t>거주구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smtClean="0"/>
              <a:t>지방도시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76769" y="4886650"/>
            <a:ext cx="8768125" cy="184665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sz="1200" dirty="0" smtClean="0"/>
              <a:t>UASS</a:t>
            </a:r>
            <a:r>
              <a:rPr lang="ko-KR" altLang="en-US" sz="1200" dirty="0" smtClean="0"/>
              <a:t>의 보호를 받지 못한 지방의 민간인이나 범죄자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폭력단이 주로 거주하는 곳 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파괴된 </a:t>
            </a:r>
            <a:r>
              <a:rPr lang="ko-KR" altLang="en-US" sz="1200" dirty="0"/>
              <a:t>건물이나 차량 등의 잔해를 개조하여 </a:t>
            </a:r>
            <a:r>
              <a:rPr lang="ko-KR" altLang="en-US" sz="1200" dirty="0" err="1"/>
              <a:t>거주구로</a:t>
            </a:r>
            <a:r>
              <a:rPr lang="ko-KR" altLang="en-US" sz="1200" dirty="0"/>
              <a:t> </a:t>
            </a:r>
            <a:r>
              <a:rPr lang="ko-KR" altLang="en-US" sz="1200" dirty="0" smtClean="0"/>
              <a:t>사용</a:t>
            </a:r>
            <a:endParaRPr lang="en-US" altLang="ko-KR" sz="1200" dirty="0" smtClean="0"/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err="1" smtClean="0"/>
              <a:t>에볼이</a:t>
            </a:r>
            <a:r>
              <a:rPr lang="ko-KR" altLang="en-US" sz="1200" dirty="0" smtClean="0"/>
              <a:t> 아닌 경우 지하쉘터에서 식량을 생산하고 거주한다</a:t>
            </a:r>
            <a:r>
              <a:rPr lang="en-US" altLang="ko-KR" sz="1200" dirty="0" smtClean="0"/>
              <a:t>.</a:t>
            </a:r>
            <a:endParaRPr lang="en-US" altLang="ko-KR" sz="1200" dirty="0"/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err="1" smtClean="0"/>
              <a:t>에볼은</a:t>
            </a:r>
            <a:r>
              <a:rPr lang="ko-KR" altLang="en-US" sz="1200" dirty="0" smtClean="0"/>
              <a:t> 맨몸 그대로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일반인은 방독면과 보호구를 착용하고 생활한다</a:t>
            </a:r>
            <a:r>
              <a:rPr lang="en-US" altLang="ko-KR" sz="1200" dirty="0" smtClean="0"/>
              <a:t>.</a:t>
            </a:r>
          </a:p>
          <a:p>
            <a:pPr marL="342900" indent="-342900">
              <a:buAutoNum type="arabicPeriod"/>
            </a:pPr>
            <a:endParaRPr lang="ko-KR" altLang="en-US" sz="12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7563" y="903188"/>
            <a:ext cx="2996063" cy="38111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06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33998" y="0"/>
            <a:ext cx="3858002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65" y="904602"/>
            <a:ext cx="3780914" cy="17270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664" y="2631614"/>
            <a:ext cx="3780914" cy="204760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001" y="199505"/>
            <a:ext cx="344326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mtClean="0"/>
              <a:t>※IT</a:t>
            </a:r>
            <a:r>
              <a:rPr lang="ko-KR" altLang="en-US" dirty="0" smtClean="0"/>
              <a:t>지대 </a:t>
            </a:r>
            <a:r>
              <a:rPr lang="en-US" altLang="ko-KR" dirty="0" smtClean="0"/>
              <a:t>(</a:t>
            </a:r>
            <a:r>
              <a:rPr lang="ko-KR" altLang="en-US" dirty="0" smtClean="0"/>
              <a:t>아프리카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중동 지역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33001" y="4803910"/>
            <a:ext cx="7497835" cy="144655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400" dirty="0" smtClean="0"/>
              <a:t>1. </a:t>
            </a:r>
            <a:r>
              <a:rPr lang="ko-KR" altLang="en-US" sz="1400" dirty="0" smtClean="0"/>
              <a:t>원래 사막이 넓게 </a:t>
            </a:r>
            <a:r>
              <a:rPr lang="ko-KR" altLang="en-US" sz="1400" dirty="0" err="1" smtClean="0"/>
              <a:t>펼쳐저</a:t>
            </a:r>
            <a:r>
              <a:rPr lang="ko-KR" altLang="en-US" sz="1400" dirty="0" smtClean="0"/>
              <a:t> 있던 지역이었지만 </a:t>
            </a:r>
            <a:r>
              <a:rPr lang="ko-KR" altLang="en-US" sz="1400" dirty="0" err="1" smtClean="0"/>
              <a:t>초신성</a:t>
            </a:r>
            <a:r>
              <a:rPr lang="ko-KR" altLang="en-US" sz="1400" dirty="0" smtClean="0"/>
              <a:t> 폭발 이후에 더욱 사막화가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</a:t>
            </a:r>
            <a:r>
              <a:rPr lang="ko-KR" altLang="en-US" sz="1400" dirty="0" smtClean="0"/>
              <a:t>가속화 되어서 거의 </a:t>
            </a:r>
            <a:r>
              <a:rPr lang="ko-KR" altLang="en-US" sz="1400" dirty="0" err="1" smtClean="0"/>
              <a:t>전지역이</a:t>
            </a:r>
            <a:r>
              <a:rPr lang="ko-KR" altLang="en-US" sz="1400" dirty="0" smtClean="0"/>
              <a:t> 사막화 하였다</a:t>
            </a:r>
            <a:r>
              <a:rPr lang="en-US" altLang="ko-KR" sz="1400" dirty="0" smtClean="0"/>
              <a:t>.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2.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감마선 폭풍과 심각한 일교차 등 환경의 </a:t>
            </a:r>
            <a:r>
              <a:rPr lang="ko-KR" altLang="en-US" sz="1400" dirty="0" err="1" smtClean="0"/>
              <a:t>가혹함이</a:t>
            </a:r>
            <a:r>
              <a:rPr lang="ko-KR" altLang="en-US" sz="1400" dirty="0" smtClean="0"/>
              <a:t> 해당 지역의 </a:t>
            </a:r>
            <a:r>
              <a:rPr lang="ko-KR" altLang="en-US" sz="1400" dirty="0" err="1" smtClean="0"/>
              <a:t>비아스보다</a:t>
            </a:r>
            <a:r>
              <a:rPr lang="ko-KR" altLang="en-US" sz="1400" dirty="0" smtClean="0"/>
              <a:t> 더욱 위험성을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</a:t>
            </a:r>
            <a:r>
              <a:rPr lang="ko-KR" altLang="en-US" sz="1400" dirty="0" smtClean="0"/>
              <a:t> 띄는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곳이다</a:t>
            </a:r>
            <a:r>
              <a:rPr lang="en-US" altLang="ko-KR" sz="1400" dirty="0" smtClean="0"/>
              <a:t>.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6577" y="904601"/>
            <a:ext cx="2658487" cy="377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1972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001" y="199505"/>
            <a:ext cx="3237987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mtClean="0"/>
              <a:t>※IT</a:t>
            </a:r>
            <a:r>
              <a:rPr lang="ko-KR" altLang="en-US" smtClean="0"/>
              <a:t>지대 </a:t>
            </a:r>
            <a:r>
              <a:rPr lang="en-US" altLang="ko-KR" smtClean="0"/>
              <a:t>(</a:t>
            </a:r>
            <a:r>
              <a:rPr lang="ko-KR" altLang="en-US" smtClean="0"/>
              <a:t>동남아 </a:t>
            </a:r>
            <a:r>
              <a:rPr lang="en-US" altLang="ko-KR" smtClean="0"/>
              <a:t>– </a:t>
            </a:r>
            <a:r>
              <a:rPr lang="ko-KR" altLang="en-US" smtClean="0"/>
              <a:t>호주 지역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5201" y="0"/>
            <a:ext cx="4876800" cy="68580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791" y="568838"/>
            <a:ext cx="3280410" cy="47715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788" y="568837"/>
            <a:ext cx="3181003" cy="47715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001" y="5340342"/>
            <a:ext cx="7082200" cy="132343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특징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sz="1400" dirty="0" smtClean="0"/>
              <a:t>1. </a:t>
            </a:r>
            <a:r>
              <a:rPr lang="ko-KR" altLang="en-US" sz="1200" dirty="0" err="1" smtClean="0"/>
              <a:t>초신성</a:t>
            </a:r>
            <a:r>
              <a:rPr lang="ko-KR" altLang="en-US" sz="1200" dirty="0" smtClean="0"/>
              <a:t> 폭발 이후 바다가 한순간 대량으로 소실된 이후 지구의 순환작용으로 인하여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엄청나게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en-US" altLang="ko-KR" sz="1200" dirty="0" smtClean="0"/>
              <a:t>    </a:t>
            </a:r>
            <a:r>
              <a:rPr lang="ko-KR" altLang="en-US" sz="1200" dirty="0" smtClean="0"/>
              <a:t>큰 비가 내려 일대가 바다에 잠기게 되었다</a:t>
            </a:r>
            <a:r>
              <a:rPr lang="en-US" altLang="ko-KR" sz="1200" dirty="0" smtClean="0"/>
              <a:t>. </a:t>
            </a:r>
            <a:r>
              <a:rPr lang="ko-KR" altLang="en-US" sz="1200" dirty="0" smtClean="0"/>
              <a:t>그렇기에 생존자들은 모두 내륙으로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이동하게 되었다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2.</a:t>
            </a:r>
            <a:r>
              <a:rPr lang="en-US" altLang="ko-KR" sz="1200" dirty="0"/>
              <a:t> </a:t>
            </a:r>
            <a:r>
              <a:rPr lang="ko-KR" altLang="en-US" sz="1200" dirty="0" smtClean="0"/>
              <a:t>해양 </a:t>
            </a:r>
            <a:r>
              <a:rPr lang="ko-KR" altLang="en-US" sz="1200" dirty="0" err="1" smtClean="0"/>
              <a:t>비아스들이</a:t>
            </a:r>
            <a:r>
              <a:rPr lang="ko-KR" altLang="en-US" sz="1200" dirty="0" smtClean="0"/>
              <a:t> 지상으로 진출을 저지하기 위해  구 인도차이나 반도와 </a:t>
            </a:r>
            <a:endParaRPr lang="en-US" altLang="ko-KR" sz="1200" dirty="0" smtClean="0"/>
          </a:p>
          <a:p>
            <a:r>
              <a:rPr lang="en-US" altLang="ko-KR" sz="1200" dirty="0"/>
              <a:t> </a:t>
            </a:r>
            <a:r>
              <a:rPr lang="en-US" altLang="ko-KR" sz="1200" dirty="0" smtClean="0"/>
              <a:t>   </a:t>
            </a:r>
            <a:r>
              <a:rPr lang="ko-KR" altLang="en-US" sz="1200" dirty="0" smtClean="0"/>
              <a:t>뉴질랜드 인근에 수상 플랜트를 두고 전선을 구축하고 있다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985654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080" y="558600"/>
            <a:ext cx="5563986" cy="312974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1105" y="3688342"/>
            <a:ext cx="5334377" cy="300058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21596" y="655120"/>
            <a:ext cx="5463886" cy="26807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001" y="199505"/>
            <a:ext cx="3881799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mtClean="0"/>
              <a:t>※IT</a:t>
            </a:r>
            <a:r>
              <a:rPr lang="ko-KR" altLang="en-US" smtClean="0"/>
              <a:t>지대 </a:t>
            </a:r>
            <a:r>
              <a:rPr lang="en-US" altLang="ko-KR" smtClean="0"/>
              <a:t>(</a:t>
            </a:r>
            <a:r>
              <a:rPr lang="ko-KR" altLang="en-US" smtClean="0"/>
              <a:t>시베리아 </a:t>
            </a:r>
            <a:r>
              <a:rPr lang="en-US" altLang="ko-KR" smtClean="0"/>
              <a:t>– </a:t>
            </a:r>
            <a:r>
              <a:rPr lang="ko-KR" altLang="en-US" smtClean="0"/>
              <a:t>알래스카 지역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33001" y="3954562"/>
            <a:ext cx="6288595" cy="184665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sz="1200" dirty="0" err="1" smtClean="0"/>
              <a:t>인류에게도</a:t>
            </a:r>
            <a:r>
              <a:rPr lang="ko-KR" altLang="en-US" sz="1200" dirty="0" smtClean="0"/>
              <a:t> 아직 미지의 영역이었던 </a:t>
            </a:r>
            <a:r>
              <a:rPr lang="ko-KR" altLang="en-US" sz="1200" dirty="0" err="1" smtClean="0"/>
              <a:t>영구동토를</a:t>
            </a:r>
            <a:r>
              <a:rPr lang="ko-KR" altLang="en-US" sz="1200" dirty="0" smtClean="0"/>
              <a:t> 포함하고 있는 지역으로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err="1" smtClean="0"/>
              <a:t>초신성</a:t>
            </a:r>
            <a:r>
              <a:rPr lang="ko-KR" altLang="en-US" sz="1200" dirty="0" smtClean="0"/>
              <a:t> 폭발의 여파로 해빙되어 한순간 모든 지역이 바닥을 </a:t>
            </a:r>
            <a:r>
              <a:rPr lang="ko-KR" altLang="en-US" sz="1200" dirty="0" err="1" smtClean="0"/>
              <a:t>드러냈었으나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/>
            </a:r>
            <a:br>
              <a:rPr lang="en-US" altLang="ko-KR" sz="1200" dirty="0" smtClean="0"/>
            </a:br>
            <a:r>
              <a:rPr lang="ko-KR" altLang="en-US" sz="1200" dirty="0" smtClean="0"/>
              <a:t>지구의 순환작용으로 인하여 전보다 거대한 동토를 형성하였다</a:t>
            </a:r>
            <a:r>
              <a:rPr lang="en-US" altLang="ko-KR" sz="12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해빙되었다가 다시 동결됨에 따라 빙하 속에 묻혀 있던</a:t>
            </a:r>
            <a:r>
              <a:rPr lang="en-US" altLang="ko-KR" sz="1200" dirty="0"/>
              <a:t/>
            </a:r>
            <a:br>
              <a:rPr lang="en-US" altLang="ko-KR" sz="1200" dirty="0"/>
            </a:br>
            <a:r>
              <a:rPr lang="ko-KR" altLang="en-US" sz="1200" dirty="0" smtClean="0"/>
              <a:t>미지의 무언가가 드러나게 되었다</a:t>
            </a:r>
            <a:r>
              <a:rPr lang="en-US" altLang="ko-KR" sz="12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/>
          </a:p>
          <a:p>
            <a:pPr marL="342900" indent="-342900">
              <a:buAutoNum type="arabicPeriod"/>
            </a:pPr>
            <a:r>
              <a:rPr lang="ko-KR" altLang="en-US" sz="1200" dirty="0" smtClean="0"/>
              <a:t>개체 수는 적지만 강한 </a:t>
            </a:r>
            <a:r>
              <a:rPr lang="ko-KR" altLang="en-US" sz="1200" dirty="0" err="1" smtClean="0"/>
              <a:t>비아스가</a:t>
            </a:r>
            <a:r>
              <a:rPr lang="ko-KR" altLang="en-US" sz="1200" dirty="0" smtClean="0"/>
              <a:t> 출몰하여 높은 위험도를 가진 지역으로 지정되었다</a:t>
            </a:r>
            <a:r>
              <a:rPr lang="en-US" altLang="ko-KR" sz="12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894485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233001" y="199505"/>
            <a:ext cx="227693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mtClean="0"/>
              <a:t>※IT</a:t>
            </a:r>
            <a:r>
              <a:rPr lang="ko-KR" altLang="en-US" smtClean="0"/>
              <a:t>지대 </a:t>
            </a:r>
            <a:r>
              <a:rPr lang="en-US" altLang="ko-KR" smtClean="0"/>
              <a:t>(</a:t>
            </a:r>
            <a:r>
              <a:rPr lang="ko-KR" altLang="en-US" smtClean="0"/>
              <a:t>남미 지역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001" y="568837"/>
            <a:ext cx="2877445" cy="421298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0447" y="568837"/>
            <a:ext cx="3159738" cy="421298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184" y="1691374"/>
            <a:ext cx="5921815" cy="309044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3000" y="4781821"/>
            <a:ext cx="10930993" cy="2108269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sz="1100" dirty="0" smtClean="0"/>
              <a:t>지구의 허파라고 불리던 최대의 </a:t>
            </a:r>
            <a:r>
              <a:rPr lang="ko-KR" altLang="en-US" sz="1100" dirty="0" err="1" smtClean="0"/>
              <a:t>식생지가</a:t>
            </a:r>
            <a:r>
              <a:rPr lang="ko-KR" altLang="en-US" sz="1100" dirty="0" smtClean="0"/>
              <a:t> 위치했던 곳으로 폭발의 여파로 대량의 생명체가 절명하고 식생이 파괴되었지만 끈질긴 생존본능으로 인해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err="1" smtClean="0"/>
              <a:t>에볼로</a:t>
            </a:r>
            <a:r>
              <a:rPr lang="ko-KR" altLang="en-US" sz="1100" dirty="0" smtClean="0"/>
              <a:t> 진화한 식생으로 인하여 이전보다 더욱 복잡하고 울창한 </a:t>
            </a:r>
            <a:r>
              <a:rPr lang="ko-KR" altLang="en-US" sz="1100" dirty="0" err="1" smtClean="0"/>
              <a:t>마경으로</a:t>
            </a:r>
            <a:r>
              <a:rPr lang="ko-KR" altLang="en-US" sz="1100" dirty="0" smtClean="0"/>
              <a:t> 변화하였다</a:t>
            </a:r>
            <a:r>
              <a:rPr lang="en-US" altLang="ko-KR" sz="11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ko-KR" altLang="en-US" sz="1100" dirty="0" smtClean="0"/>
              <a:t>대량의 별의 파편이 낙하한 지점으로 많은 생명체가 </a:t>
            </a:r>
            <a:r>
              <a:rPr lang="ko-KR" altLang="en-US" sz="1100" dirty="0" err="1" smtClean="0"/>
              <a:t>에볼로</a:t>
            </a:r>
            <a:r>
              <a:rPr lang="ko-KR" altLang="en-US" sz="1100" dirty="0" smtClean="0"/>
              <a:t> 진화하고 번식하여 거대한 군락지가 곳곳에 생성되었다</a:t>
            </a:r>
            <a:r>
              <a:rPr lang="en-US" altLang="ko-KR" sz="1100" dirty="0" smtClean="0"/>
              <a:t>. </a:t>
            </a:r>
            <a:br>
              <a:rPr lang="en-US" altLang="ko-KR" sz="1100" dirty="0" smtClean="0"/>
            </a:br>
            <a:r>
              <a:rPr lang="ko-KR" altLang="en-US" sz="1100" dirty="0" smtClean="0"/>
              <a:t>이런 군락지가</a:t>
            </a:r>
            <a:r>
              <a:rPr lang="en-US" altLang="ko-KR" sz="1100" dirty="0"/>
              <a:t> </a:t>
            </a:r>
            <a:r>
              <a:rPr lang="ko-KR" altLang="en-US" sz="1100" dirty="0" err="1" smtClean="0"/>
              <a:t>인펙터에</a:t>
            </a:r>
            <a:r>
              <a:rPr lang="ko-KR" altLang="en-US" sz="1100" dirty="0" smtClean="0"/>
              <a:t> 의해 감염됨에 따라 대량의 </a:t>
            </a:r>
            <a:r>
              <a:rPr lang="ko-KR" altLang="en-US" sz="1100" dirty="0" err="1" smtClean="0"/>
              <a:t>비아스가</a:t>
            </a:r>
            <a:r>
              <a:rPr lang="ko-KR" altLang="en-US" sz="1100" dirty="0" smtClean="0"/>
              <a:t> 끊임없이 생성되고 있어 </a:t>
            </a:r>
            <a:r>
              <a:rPr lang="en-US" altLang="ko-KR" sz="1100" dirty="0" smtClean="0"/>
              <a:t>IT</a:t>
            </a:r>
            <a:r>
              <a:rPr lang="ko-KR" altLang="en-US" sz="1100" dirty="0" smtClean="0"/>
              <a:t>지대 중에서도 최대의 </a:t>
            </a:r>
            <a:r>
              <a:rPr lang="ko-KR" altLang="en-US" sz="1100" dirty="0" err="1" smtClean="0"/>
              <a:t>비아스</a:t>
            </a:r>
            <a:r>
              <a:rPr lang="ko-KR" altLang="en-US" sz="1100" dirty="0" smtClean="0"/>
              <a:t> 생산지이다</a:t>
            </a:r>
            <a:r>
              <a:rPr lang="en-US" altLang="ko-KR" sz="11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ko-KR" altLang="en-US" sz="1100" dirty="0" smtClean="0"/>
              <a:t>대량의 </a:t>
            </a:r>
            <a:r>
              <a:rPr lang="ko-KR" altLang="en-US" sz="1100" dirty="0" err="1" smtClean="0"/>
              <a:t>비아스가</a:t>
            </a:r>
            <a:r>
              <a:rPr lang="ko-KR" altLang="en-US" sz="1100" dirty="0" smtClean="0"/>
              <a:t> 발생하면서 그에 따라 희귀한 개체인 </a:t>
            </a:r>
            <a:r>
              <a:rPr lang="ko-KR" altLang="en-US" sz="1100" dirty="0" err="1" smtClean="0"/>
              <a:t>에코즈</a:t>
            </a:r>
            <a:r>
              <a:rPr lang="ko-KR" altLang="en-US" sz="1100" dirty="0" smtClean="0"/>
              <a:t> 또한 대량으로 발생하고 있다</a:t>
            </a:r>
            <a:r>
              <a:rPr lang="en-US" altLang="ko-KR" sz="11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en-US" altLang="ko-KR" sz="1100" dirty="0" smtClean="0"/>
              <a:t>IT</a:t>
            </a:r>
            <a:r>
              <a:rPr lang="ko-KR" altLang="en-US" sz="1100" dirty="0" smtClean="0"/>
              <a:t>지대 중 최다 수의 </a:t>
            </a:r>
            <a:r>
              <a:rPr lang="ko-KR" altLang="en-US" sz="1100" dirty="0" err="1" smtClean="0"/>
              <a:t>비아스와</a:t>
            </a:r>
            <a:r>
              <a:rPr lang="ko-KR" altLang="en-US" sz="1100" dirty="0" smtClean="0"/>
              <a:t> </a:t>
            </a:r>
            <a:r>
              <a:rPr lang="ko-KR" altLang="en-US" sz="1100" dirty="0" err="1" smtClean="0"/>
              <a:t>에코즈가</a:t>
            </a:r>
            <a:r>
              <a:rPr lang="ko-KR" altLang="en-US" sz="1100" dirty="0" smtClean="0"/>
              <a:t> 발생하면서 </a:t>
            </a:r>
            <a:r>
              <a:rPr lang="en-US" altLang="ko-KR" sz="1100" dirty="0" smtClean="0"/>
              <a:t>UASS</a:t>
            </a:r>
            <a:r>
              <a:rPr lang="ko-KR" altLang="en-US" sz="1100" dirty="0" smtClean="0"/>
              <a:t>가 최고 위험 지역으로 지정하였다</a:t>
            </a:r>
            <a:r>
              <a:rPr lang="en-US" altLang="ko-KR" sz="1100" dirty="0" smtClean="0"/>
              <a:t>.</a:t>
            </a:r>
            <a:endParaRPr lang="en-US" altLang="ko-KR" sz="1100" dirty="0"/>
          </a:p>
          <a:p>
            <a:r>
              <a:rPr lang="en-US" altLang="ko-KR" sz="1400" dirty="0" smtClean="0"/>
              <a:t>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8755742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2300529"/>
              </p:ext>
            </p:extLst>
          </p:nvPr>
        </p:nvGraphicFramePr>
        <p:xfrm>
          <a:off x="8672361" y="774439"/>
          <a:ext cx="3519638" cy="6083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519638">
                  <a:extLst>
                    <a:ext uri="{9D8B030D-6E8A-4147-A177-3AD203B41FA5}">
                      <a16:colId xmlns:a16="http://schemas.microsoft.com/office/drawing/2014/main" val="1129475769"/>
                    </a:ext>
                  </a:extLst>
                </a:gridCol>
              </a:tblGrid>
              <a:tr h="14756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67171351"/>
                  </a:ext>
                </a:extLst>
              </a:tr>
              <a:tr h="14756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75849780"/>
                  </a:ext>
                </a:extLst>
              </a:tr>
              <a:tr h="165668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59396664"/>
                  </a:ext>
                </a:extLst>
              </a:tr>
              <a:tr h="1475625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5327584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40619" y="134937"/>
            <a:ext cx="7677947" cy="1325563"/>
          </a:xfrm>
        </p:spPr>
        <p:txBody>
          <a:bodyPr/>
          <a:lstStyle/>
          <a:p>
            <a:r>
              <a:rPr lang="ko-KR" altLang="en-US" dirty="0" err="1" smtClean="0"/>
              <a:t>에볼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인펙터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비아스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에코즈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7848" y="1460500"/>
            <a:ext cx="8278298" cy="5397500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000" dirty="0" err="1" smtClean="0"/>
              <a:t>에볼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별의 파편과 우주 방사선에 의해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변이되어</a:t>
            </a:r>
            <a:r>
              <a:rPr lang="ko-KR" altLang="en-US" sz="2000" dirty="0" smtClean="0">
                <a:solidFill>
                  <a:srgbClr val="FF0000"/>
                </a:solidFill>
              </a:rPr>
              <a:t> 강화된 동식물</a:t>
            </a:r>
            <a:r>
              <a:rPr lang="ko-KR" altLang="en-US" sz="2000" dirty="0" smtClean="0"/>
              <a:t>을 </a:t>
            </a:r>
            <a:r>
              <a:rPr lang="ko-KR" altLang="en-US" sz="2000" dirty="0" smtClean="0"/>
              <a:t>이름</a:t>
            </a:r>
            <a:r>
              <a:rPr lang="en-US" altLang="ko-KR" sz="2000" dirty="0"/>
              <a:t>.</a:t>
            </a:r>
            <a:endParaRPr lang="en-US" altLang="ko-KR" sz="2000" dirty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err="1" smtClean="0"/>
              <a:t>인펙터</a:t>
            </a:r>
            <a:r>
              <a:rPr lang="en-US" altLang="ko-KR" sz="2000" dirty="0" smtClean="0"/>
              <a:t>: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동식물을 숙주로 삼던 기존의 </a:t>
            </a:r>
            <a:r>
              <a:rPr lang="ko-KR" altLang="en-US" sz="2000" dirty="0" smtClean="0">
                <a:solidFill>
                  <a:srgbClr val="FF0000"/>
                </a:solidFill>
              </a:rPr>
              <a:t>바이러스</a:t>
            </a:r>
            <a:r>
              <a:rPr lang="ko-KR" altLang="en-US" sz="2000" dirty="0" smtClean="0"/>
              <a:t>가 별의 파편에서 </a:t>
            </a:r>
            <a:r>
              <a:rPr lang="en-US" altLang="ko-KR" sz="2000" dirty="0"/>
              <a:t/>
            </a:r>
            <a:br>
              <a:rPr lang="en-US" altLang="ko-KR" sz="2000" dirty="0"/>
            </a:br>
            <a:r>
              <a:rPr lang="en-US" altLang="ko-KR" sz="2000" dirty="0" smtClean="0"/>
              <a:t>          </a:t>
            </a:r>
            <a:r>
              <a:rPr lang="ko-KR" altLang="en-US" sz="2000" dirty="0" err="1" smtClean="0"/>
              <a:t>뿜어져나오는</a:t>
            </a:r>
            <a:r>
              <a:rPr lang="ko-KR" altLang="en-US" sz="2000" dirty="0" smtClean="0"/>
              <a:t> 특정 물질과 방사선에 노출되어 </a:t>
            </a:r>
            <a:r>
              <a:rPr lang="ko-KR" altLang="en-US" sz="2000" dirty="0" err="1" smtClean="0"/>
              <a:t>에볼을</a:t>
            </a:r>
            <a:r>
              <a:rPr lang="ko-KR" altLang="en-US" sz="2000" dirty="0" smtClean="0"/>
              <a:t> 숙주로  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삼아 신체능력과 폭력성이 크게 상승하게 하는 바이러스를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en-US" altLang="ko-KR" sz="2000" dirty="0" smtClean="0"/>
              <a:t>          </a:t>
            </a:r>
            <a:r>
              <a:rPr lang="ko-KR" altLang="en-US" sz="2000" dirty="0" smtClean="0"/>
              <a:t>이르는 </a:t>
            </a:r>
            <a:r>
              <a:rPr lang="ko-KR" altLang="en-US" sz="2000" dirty="0" smtClean="0"/>
              <a:t>말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err="1" smtClean="0"/>
              <a:t>비아스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인펙터에</a:t>
            </a:r>
            <a:r>
              <a:rPr lang="ko-KR" altLang="en-US" sz="2000" dirty="0" smtClean="0">
                <a:solidFill>
                  <a:srgbClr val="FF0000"/>
                </a:solidFill>
              </a:rPr>
              <a:t> 의해 감염된 숙주</a:t>
            </a:r>
            <a:r>
              <a:rPr lang="ko-KR" altLang="en-US" sz="2000" dirty="0" smtClean="0"/>
              <a:t>를 이르는 말로 일반 개체의 경우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</a:t>
            </a:r>
            <a:r>
              <a:rPr lang="ko-KR" altLang="en-US" sz="2000" dirty="0" err="1" smtClean="0"/>
              <a:t>노말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비아스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에볼이</a:t>
            </a:r>
            <a:r>
              <a:rPr lang="ko-KR" altLang="en-US" sz="2000" dirty="0" smtClean="0"/>
              <a:t> 숙주가 된 경우 </a:t>
            </a:r>
            <a:r>
              <a:rPr lang="ko-KR" altLang="en-US" sz="2000" dirty="0" err="1" smtClean="0"/>
              <a:t>에볼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비아스라고</a:t>
            </a:r>
            <a:r>
              <a:rPr lang="ko-KR" altLang="en-US" sz="2000" dirty="0" smtClean="0"/>
              <a:t> </a:t>
            </a:r>
            <a:r>
              <a:rPr lang="ko-KR" altLang="en-US" sz="2000" dirty="0" smtClean="0"/>
              <a:t>칭한다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</a:t>
            </a:r>
            <a:r>
              <a:rPr lang="ko-KR" altLang="en-US" sz="2000" dirty="0" err="1" smtClean="0"/>
              <a:t>에볼이</a:t>
            </a:r>
            <a:r>
              <a:rPr lang="ko-KR" altLang="en-US" sz="2000" dirty="0" smtClean="0"/>
              <a:t> </a:t>
            </a:r>
            <a:r>
              <a:rPr lang="ko-KR" altLang="en-US" sz="2000" dirty="0"/>
              <a:t>아닌 </a:t>
            </a:r>
            <a:r>
              <a:rPr lang="ko-KR" altLang="en-US" sz="2000" dirty="0" smtClean="0"/>
              <a:t>일반 개체가 </a:t>
            </a:r>
            <a:r>
              <a:rPr lang="ko-KR" altLang="en-US" sz="2000" dirty="0" err="1"/>
              <a:t>인펙터에</a:t>
            </a:r>
            <a:r>
              <a:rPr lang="ko-KR" altLang="en-US" sz="2000" dirty="0"/>
              <a:t> 감염될 </a:t>
            </a:r>
            <a:r>
              <a:rPr lang="ko-KR" altLang="en-US" sz="2000" dirty="0" smtClean="0"/>
              <a:t>경우 해당 </a:t>
            </a:r>
            <a:r>
              <a:rPr lang="ko-KR" altLang="en-US" sz="2000" dirty="0"/>
              <a:t>개체는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2000" dirty="0"/>
              <a:t> </a:t>
            </a:r>
            <a:r>
              <a:rPr lang="en-US" altLang="ko-KR" sz="2000" dirty="0" smtClean="0"/>
              <a:t>         </a:t>
            </a:r>
            <a:r>
              <a:rPr lang="ko-KR" altLang="en-US" sz="2000" dirty="0" smtClean="0"/>
              <a:t>사망하고 </a:t>
            </a:r>
            <a:r>
              <a:rPr lang="ko-KR" altLang="en-US" sz="2000" dirty="0"/>
              <a:t>육체만 남아 날뛰게 된다</a:t>
            </a:r>
            <a:r>
              <a:rPr lang="en-US" altLang="ko-KR" sz="2000" dirty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err="1" smtClean="0"/>
              <a:t>에코즈</a:t>
            </a:r>
            <a:r>
              <a:rPr lang="en-US" altLang="ko-KR" sz="2000" dirty="0" smtClean="0"/>
              <a:t>: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에볼</a:t>
            </a:r>
            <a:r>
              <a:rPr lang="ko-KR" altLang="en-US" sz="2000" dirty="0" smtClean="0">
                <a:solidFill>
                  <a:srgbClr val="FF0000"/>
                </a:solidFill>
              </a:rPr>
              <a:t> </a:t>
            </a:r>
            <a:r>
              <a:rPr lang="ko-KR" altLang="en-US" sz="2000" dirty="0" err="1" smtClean="0">
                <a:solidFill>
                  <a:srgbClr val="FF0000"/>
                </a:solidFill>
              </a:rPr>
              <a:t>비아스</a:t>
            </a:r>
            <a:r>
              <a:rPr lang="ko-KR" altLang="en-US" sz="2000" dirty="0" err="1" smtClean="0"/>
              <a:t>가</a:t>
            </a:r>
            <a:r>
              <a:rPr lang="ko-KR" altLang="en-US" sz="2000" dirty="0" smtClean="0"/>
              <a:t> </a:t>
            </a:r>
            <a:r>
              <a:rPr lang="ko-KR" altLang="en-US" sz="2000" dirty="0" err="1" smtClean="0"/>
              <a:t>에볼이나</a:t>
            </a:r>
            <a:r>
              <a:rPr lang="ko-KR" altLang="en-US" sz="2000" dirty="0" smtClean="0"/>
              <a:t> 다른 </a:t>
            </a:r>
            <a:r>
              <a:rPr lang="ko-KR" altLang="en-US" sz="2000" dirty="0" err="1" smtClean="0"/>
              <a:t>비아스를</a:t>
            </a:r>
            <a:r>
              <a:rPr lang="ko-KR" altLang="en-US" sz="2000" dirty="0" smtClean="0"/>
              <a:t> 흡수하여 </a:t>
            </a:r>
            <a:r>
              <a:rPr lang="ko-KR" altLang="en-US" sz="2000" dirty="0" smtClean="0">
                <a:solidFill>
                  <a:srgbClr val="FF0000"/>
                </a:solidFill>
              </a:rPr>
              <a:t>더욱</a:t>
            </a:r>
            <a:endParaRPr lang="en-US" altLang="ko-KR" sz="2000" dirty="0" smtClean="0">
              <a:solidFill>
                <a:srgbClr val="FF0000"/>
              </a:solidFill>
            </a:endParaRPr>
          </a:p>
          <a:p>
            <a:pPr marL="0" indent="0">
              <a:buNone/>
            </a:pPr>
            <a:r>
              <a:rPr lang="en-US" altLang="ko-KR" sz="2000" dirty="0" smtClean="0">
                <a:solidFill>
                  <a:srgbClr val="FF0000"/>
                </a:solidFill>
              </a:rPr>
              <a:t>          </a:t>
            </a:r>
            <a:r>
              <a:rPr lang="ko-KR" altLang="en-US" sz="2000" dirty="0" smtClean="0">
                <a:solidFill>
                  <a:srgbClr val="FF0000"/>
                </a:solidFill>
              </a:rPr>
              <a:t>강력하게 진화한 개체</a:t>
            </a:r>
            <a:r>
              <a:rPr lang="ko-KR" altLang="en-US" sz="2000" dirty="0" smtClean="0"/>
              <a:t>를 이른다</a:t>
            </a:r>
            <a:r>
              <a:rPr lang="en-US" altLang="ko-KR" sz="2000" dirty="0" smtClean="0"/>
              <a:t>.</a:t>
            </a:r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ko-KR" altLang="en-US" sz="20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70827" y="2234092"/>
            <a:ext cx="1012002" cy="14471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099" y="5458465"/>
            <a:ext cx="1028799" cy="132353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9211" y="3774330"/>
            <a:ext cx="1078922" cy="15700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1206" y="3774330"/>
            <a:ext cx="1213943" cy="15700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023" y="989422"/>
            <a:ext cx="1504934" cy="1143711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275" y="964658"/>
            <a:ext cx="864109" cy="1211898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2829" y="1056287"/>
            <a:ext cx="1094395" cy="1067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71317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IT</a:t>
            </a:r>
            <a:r>
              <a:rPr lang="ko-KR" altLang="en-US" dirty="0" smtClean="0"/>
              <a:t>지대 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Infecter’s</a:t>
            </a:r>
            <a:r>
              <a:rPr lang="en-US" altLang="ko-KR" dirty="0" smtClean="0"/>
              <a:t> Territory)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487583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r>
              <a:rPr lang="en-US" altLang="ko-KR" sz="1800" dirty="0" smtClean="0"/>
              <a:t>(</a:t>
            </a:r>
            <a:r>
              <a:rPr lang="ko-KR" altLang="en-US" sz="1800" dirty="0" smtClean="0"/>
              <a:t>구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아프리카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남미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동남아시아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호주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일대를 이르는 말로 직역하자면 </a:t>
            </a:r>
            <a:r>
              <a:rPr lang="ko-KR" altLang="en-US" sz="1800" dirty="0" err="1" smtClean="0"/>
              <a:t>인펙터의</a:t>
            </a:r>
            <a:r>
              <a:rPr lang="ko-KR" altLang="en-US" sz="1800" dirty="0" smtClean="0"/>
              <a:t> 영토라는 </a:t>
            </a:r>
            <a:r>
              <a:rPr lang="ko-KR" altLang="en-US" sz="1800" dirty="0" smtClean="0"/>
              <a:t>뜻이다</a:t>
            </a:r>
            <a:r>
              <a:rPr lang="en-US" altLang="ko-KR" sz="1800" dirty="0" smtClean="0"/>
              <a:t>.</a:t>
            </a:r>
            <a:endParaRPr lang="en-US" altLang="ko-KR" sz="1800" dirty="0" smtClean="0"/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위의 지역은 별의 먼지가 집중적으로 낙하한 지역으로 방사능 농도가 짙어 </a:t>
            </a:r>
            <a:r>
              <a:rPr lang="ko-KR" altLang="en-US" sz="1800" dirty="0" err="1" smtClean="0"/>
              <a:t>에볼에게</a:t>
            </a:r>
            <a:r>
              <a:rPr lang="ko-KR" altLang="en-US" sz="1800" dirty="0" smtClean="0"/>
              <a:t> 조차도 유해한 방사선과 물질을 방출한다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 err="1" smtClean="0"/>
              <a:t>에볼의</a:t>
            </a:r>
            <a:r>
              <a:rPr lang="ko-KR" altLang="en-US" sz="1800" dirty="0" smtClean="0"/>
              <a:t> 경우 </a:t>
            </a:r>
            <a:r>
              <a:rPr lang="ko-KR" altLang="en-US" sz="1800" dirty="0" err="1" smtClean="0"/>
              <a:t>인펙터에</a:t>
            </a:r>
            <a:r>
              <a:rPr lang="ko-KR" altLang="en-US" sz="1800" dirty="0" smtClean="0"/>
              <a:t> 대한 저항력이 높아 감염되기 쉽지 않지만 </a:t>
            </a:r>
            <a:r>
              <a:rPr lang="en-US" altLang="ko-KR" sz="1800" dirty="0" smtClean="0"/>
              <a:t>IT</a:t>
            </a:r>
            <a:r>
              <a:rPr lang="ko-KR" altLang="en-US" sz="1800" dirty="0" smtClean="0"/>
              <a:t>지대의 </a:t>
            </a:r>
            <a:r>
              <a:rPr lang="ko-KR" altLang="en-US" sz="1800" dirty="0" err="1" smtClean="0"/>
              <a:t>인펙터는</a:t>
            </a:r>
            <a:r>
              <a:rPr lang="ko-KR" altLang="en-US" sz="1800" dirty="0" smtClean="0"/>
              <a:t> 특히 강력하여 </a:t>
            </a:r>
            <a:r>
              <a:rPr lang="ko-KR" altLang="en-US" sz="1800" dirty="0" err="1" smtClean="0"/>
              <a:t>에볼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비아스가</a:t>
            </a:r>
            <a:r>
              <a:rPr lang="ko-KR" altLang="en-US" sz="1800" dirty="0" smtClean="0"/>
              <a:t> 탄생할 확률이 높으며 보다 강력하고 흉포하다</a:t>
            </a:r>
            <a:r>
              <a:rPr lang="en-US" altLang="ko-KR" sz="1800" dirty="0" smtClean="0"/>
              <a:t>.</a:t>
            </a:r>
            <a:endParaRPr lang="en-US" altLang="ko-KR" sz="1800" dirty="0"/>
          </a:p>
        </p:txBody>
      </p:sp>
    </p:spTree>
    <p:extLst>
      <p:ext uri="{BB962C8B-B14F-4D97-AF65-F5344CB8AC3E}">
        <p14:creationId xmlns:p14="http://schemas.microsoft.com/office/powerpoint/2010/main" val="29544143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0"/>
            <a:r>
              <a:rPr lang="ko-KR" altLang="ko-KR"/>
              <a:t>연합 항공우주국 </a:t>
            </a:r>
            <a:r>
              <a:rPr lang="en-US" altLang="ko-KR"/>
              <a:t>UASS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(</a:t>
            </a:r>
            <a:r>
              <a:rPr lang="en-US" altLang="ko-KR"/>
              <a:t>Unitied Aeronautics and Space State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2643738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altLang="ko-KR" sz="1800" dirty="0" smtClean="0"/>
              <a:t>UASS</a:t>
            </a:r>
            <a:r>
              <a:rPr lang="ko-KR" altLang="en-US" sz="1800" dirty="0" smtClean="0"/>
              <a:t>의 전신은 구 미항공우주국 </a:t>
            </a:r>
            <a:r>
              <a:rPr lang="en-US" altLang="ko-KR" sz="1800" dirty="0" smtClean="0"/>
              <a:t>NASA</a:t>
            </a:r>
            <a:r>
              <a:rPr lang="ko-KR" altLang="en-US" sz="1800" dirty="0" smtClean="0"/>
              <a:t>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강력한 </a:t>
            </a:r>
            <a:r>
              <a:rPr lang="ko-KR" altLang="en-US" sz="1800" dirty="0" smtClean="0"/>
              <a:t>초신성폭발과 태양풍으로 인해 지구 </a:t>
            </a:r>
            <a:r>
              <a:rPr lang="ko-KR" altLang="en-US" sz="1800" dirty="0" smtClean="0"/>
              <a:t>전체가 괴멸적 </a:t>
            </a:r>
            <a:r>
              <a:rPr lang="ko-KR" altLang="en-US" sz="1800" dirty="0" smtClean="0"/>
              <a:t>피해를 입었음에도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en-US" altLang="ko-KR" sz="1800" dirty="0" smtClean="0"/>
              <a:t>UASS</a:t>
            </a:r>
            <a:r>
              <a:rPr lang="ko-KR" altLang="en-US" sz="1800" dirty="0" smtClean="0"/>
              <a:t>가 관리하는 기관과 </a:t>
            </a:r>
            <a:r>
              <a:rPr lang="ko-KR" altLang="en-US" sz="1800" dirty="0" smtClean="0"/>
              <a:t>지역은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거의 </a:t>
            </a:r>
            <a:r>
              <a:rPr lang="ko-KR" altLang="en-US" sz="1800" dirty="0" smtClean="0"/>
              <a:t>피해를 입지 않았다</a:t>
            </a:r>
            <a:r>
              <a:rPr lang="en-US" altLang="ko-KR" sz="1800" dirty="0" smtClean="0"/>
              <a:t>.</a:t>
            </a:r>
          </a:p>
          <a:p>
            <a:pPr marL="0" indent="0">
              <a:lnSpc>
                <a:spcPct val="100000"/>
              </a:lnSpc>
              <a:buNone/>
            </a:pPr>
            <a:endParaRPr lang="en-US" altLang="ko-KR" sz="1800" dirty="0" smtClean="0"/>
          </a:p>
          <a:p>
            <a:pPr>
              <a:lnSpc>
                <a:spcPct val="100000"/>
              </a:lnSpc>
            </a:pPr>
            <a:r>
              <a:rPr lang="ko-KR" altLang="en-US" sz="1800" dirty="0" smtClean="0"/>
              <a:t>압도적인 기술력으로 방사능 커튼을 개발하여 </a:t>
            </a:r>
            <a:r>
              <a:rPr lang="en-US" altLang="ko-KR" sz="1800" dirty="0" smtClean="0"/>
              <a:t>UASS</a:t>
            </a:r>
            <a:r>
              <a:rPr lang="ko-KR" altLang="en-US" sz="1800" dirty="0" smtClean="0"/>
              <a:t>가 관리하고 있는 </a:t>
            </a:r>
            <a:r>
              <a:rPr lang="ko-KR" altLang="en-US" sz="1800" dirty="0" smtClean="0"/>
              <a:t>지역은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괴멸 </a:t>
            </a:r>
            <a:r>
              <a:rPr lang="ko-KR" altLang="en-US" sz="1800" dirty="0" smtClean="0"/>
              <a:t>이전과 같은 자연과 문명을 유지하고 있다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ko-KR" altLang="en-US" sz="1800" dirty="0" smtClean="0"/>
              <a:t>기술과 </a:t>
            </a:r>
            <a:r>
              <a:rPr lang="ko-KR" altLang="en-US" sz="1800" dirty="0" smtClean="0"/>
              <a:t>자본을 앞세워 군대를 조직하여 세계각국이 괴멸된 후에는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en-US" altLang="ko-KR" sz="1800" dirty="0" smtClean="0"/>
              <a:t>UASS</a:t>
            </a:r>
            <a:r>
              <a:rPr lang="ko-KR" altLang="en-US" sz="1800" dirty="0" smtClean="0"/>
              <a:t>가 </a:t>
            </a:r>
            <a:r>
              <a:rPr lang="ko-KR" altLang="en-US" sz="1800" dirty="0" err="1" smtClean="0"/>
              <a:t>세계정부와</a:t>
            </a:r>
            <a:r>
              <a:rPr lang="ko-KR" altLang="en-US" sz="1800" dirty="0" smtClean="0"/>
              <a:t> 같은 역할을 하고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979966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5702" cy="1325563"/>
          </a:xfrm>
        </p:spPr>
        <p:txBody>
          <a:bodyPr>
            <a:normAutofit fontScale="90000"/>
          </a:bodyPr>
          <a:lstStyle/>
          <a:p>
            <a:r>
              <a:rPr lang="ko-KR" altLang="ko-KR" dirty="0"/>
              <a:t>한국 항공우주국 </a:t>
            </a:r>
            <a:r>
              <a:rPr lang="en-US" altLang="ko-KR" dirty="0"/>
              <a:t>KASA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(</a:t>
            </a:r>
            <a:r>
              <a:rPr lang="en-US" altLang="ko-KR" dirty="0"/>
              <a:t>Korea Aeronautics and </a:t>
            </a:r>
            <a:r>
              <a:rPr lang="en-US" altLang="ko-KR" dirty="0" smtClean="0"/>
              <a:t>Space Administration</a:t>
            </a:r>
            <a:r>
              <a:rPr lang="ko-KR" altLang="ko-KR" dirty="0" smtClean="0">
                <a:effectLst/>
              </a:rPr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4"/>
            <a:ext cx="10515600" cy="3128931"/>
          </a:xfrm>
          <a:solidFill>
            <a:schemeClr val="bg2">
              <a:lumMod val="75000"/>
            </a:schemeClr>
          </a:solidFill>
        </p:spPr>
        <p:txBody>
          <a:bodyPr>
            <a:noAutofit/>
          </a:bodyPr>
          <a:lstStyle/>
          <a:p>
            <a:r>
              <a:rPr lang="en-US" altLang="ko-KR" sz="1800" dirty="0" smtClean="0"/>
              <a:t>UASS</a:t>
            </a:r>
            <a:r>
              <a:rPr lang="ko-KR" altLang="en-US" sz="1800" dirty="0" smtClean="0"/>
              <a:t>의 </a:t>
            </a:r>
            <a:r>
              <a:rPr lang="ko-KR" altLang="en-US" sz="1800" dirty="0" smtClean="0"/>
              <a:t>한국 지부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생존자가 </a:t>
            </a:r>
            <a:r>
              <a:rPr lang="ko-KR" altLang="en-US" sz="1800" dirty="0" smtClean="0"/>
              <a:t>밀집되어 있는 </a:t>
            </a:r>
            <a:r>
              <a:rPr lang="ko-KR" altLang="en-US" sz="1800" dirty="0" smtClean="0"/>
              <a:t>서울을 중심으</a:t>
            </a:r>
            <a:r>
              <a:rPr lang="ko-KR" altLang="en-US" sz="1800" dirty="0" smtClean="0"/>
              <a:t>로</a:t>
            </a:r>
            <a:r>
              <a:rPr lang="ko-KR" altLang="en-US" sz="1800" dirty="0" smtClean="0"/>
              <a:t> </a:t>
            </a:r>
            <a:r>
              <a:rPr lang="ko-KR" altLang="en-US" sz="1800" dirty="0" smtClean="0"/>
              <a:t>수도권을 </a:t>
            </a:r>
            <a:r>
              <a:rPr lang="ko-KR" altLang="en-US" sz="1800" dirty="0" smtClean="0"/>
              <a:t>관리하며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정부와 </a:t>
            </a:r>
            <a:r>
              <a:rPr lang="ko-KR" altLang="en-US" sz="1800" dirty="0" smtClean="0"/>
              <a:t>같은 역할을 수행하고 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 smtClean="0"/>
          </a:p>
          <a:p>
            <a:r>
              <a:rPr lang="ko-KR" altLang="en-US" sz="1800" dirty="0" smtClean="0"/>
              <a:t>군을 이끌고 </a:t>
            </a:r>
            <a:r>
              <a:rPr lang="ko-KR" altLang="en-US" sz="1800" dirty="0" err="1" smtClean="0"/>
              <a:t>비아스를</a:t>
            </a:r>
            <a:r>
              <a:rPr lang="ko-KR" altLang="en-US" sz="1800" dirty="0" smtClean="0"/>
              <a:t> 퇴치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생포하거나 </a:t>
            </a:r>
            <a:r>
              <a:rPr lang="ko-KR" altLang="en-US" sz="1800" dirty="0" err="1" smtClean="0"/>
              <a:t>자경단에게</a:t>
            </a:r>
            <a:r>
              <a:rPr lang="ko-KR" altLang="en-US" sz="1800" dirty="0" smtClean="0"/>
              <a:t> 퇴치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생포 의뢰를 맡기고 있다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생포된 </a:t>
            </a:r>
            <a:r>
              <a:rPr lang="ko-KR" altLang="en-US" sz="1800" dirty="0" err="1" smtClean="0"/>
              <a:t>비아스</a:t>
            </a:r>
            <a:r>
              <a:rPr lang="ko-KR" altLang="en-US" sz="1800" dirty="0" smtClean="0"/>
              <a:t> 등으로 연구를 진행하고 있다</a:t>
            </a:r>
            <a:r>
              <a:rPr lang="en-US" altLang="ko-KR" sz="1800" dirty="0" smtClean="0"/>
              <a:t>.</a:t>
            </a:r>
          </a:p>
          <a:p>
            <a:endParaRPr lang="en-US" altLang="ko-KR" sz="1800" dirty="0"/>
          </a:p>
          <a:p>
            <a:r>
              <a:rPr lang="ko-KR" altLang="en-US" sz="1800" dirty="0" err="1" smtClean="0"/>
              <a:t>비아스를</a:t>
            </a:r>
            <a:r>
              <a:rPr lang="ko-KR" altLang="en-US" sz="1800" dirty="0" smtClean="0"/>
              <a:t> 인공적으로 만들어서 </a:t>
            </a:r>
            <a:r>
              <a:rPr lang="ko-KR" altLang="en-US" sz="1800" dirty="0" err="1" smtClean="0"/>
              <a:t>방생시키고</a:t>
            </a:r>
            <a:r>
              <a:rPr lang="ko-KR" altLang="en-US" sz="1800" dirty="0" smtClean="0"/>
              <a:t> </a:t>
            </a:r>
            <a:r>
              <a:rPr lang="ko-KR" altLang="en-US" sz="1800" dirty="0" err="1" smtClean="0"/>
              <a:t>있다던지</a:t>
            </a:r>
            <a:r>
              <a:rPr lang="ko-KR" altLang="en-US" sz="1800" dirty="0" smtClean="0"/>
              <a:t> 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우주국이 </a:t>
            </a:r>
            <a:r>
              <a:rPr lang="ko-KR" altLang="en-US" sz="1800" dirty="0" smtClean="0"/>
              <a:t>관리하는 지역에서 사람들이 사라지고 </a:t>
            </a:r>
            <a:r>
              <a:rPr lang="ko-KR" altLang="en-US" sz="1800" dirty="0" err="1" smtClean="0"/>
              <a:t>있다던지의</a:t>
            </a:r>
            <a:r>
              <a:rPr lang="en-US" altLang="ko-KR" sz="1800" dirty="0"/>
              <a:t/>
            </a:r>
            <a:br>
              <a:rPr lang="en-US" altLang="ko-KR" sz="1800" dirty="0"/>
            </a:br>
            <a:r>
              <a:rPr lang="ko-KR" altLang="en-US" sz="1800" dirty="0" smtClean="0"/>
              <a:t>도시전설이 </a:t>
            </a:r>
            <a:r>
              <a:rPr lang="ko-KR" altLang="en-US" sz="1800" dirty="0" smtClean="0"/>
              <a:t>떠돌고 있지만 진실은 아무도 모른다</a:t>
            </a:r>
            <a:r>
              <a:rPr lang="en-US" altLang="ko-KR" sz="1800" dirty="0" smtClean="0"/>
              <a:t>.</a:t>
            </a: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36889853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4473"/>
            <a:ext cx="10515600" cy="1325563"/>
          </a:xfrm>
        </p:spPr>
        <p:txBody>
          <a:bodyPr/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시놉시스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330036"/>
            <a:ext cx="10515600" cy="5378335"/>
          </a:xfrm>
        </p:spPr>
        <p:txBody>
          <a:bodyPr>
            <a:noAutofit/>
          </a:bodyPr>
          <a:lstStyle/>
          <a:p>
            <a:r>
              <a:rPr lang="ko-KR" altLang="en-US" sz="1400" dirty="0" smtClean="0">
                <a:solidFill>
                  <a:schemeClr val="bg1"/>
                </a:solidFill>
              </a:rPr>
              <a:t>태양계가 속한 우리은하 어딘가에서 태양과는 비교도 할 수 없는 질량을 가진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초신성이</a:t>
            </a:r>
            <a:r>
              <a:rPr lang="ko-KR" altLang="en-US" sz="1400" dirty="0" smtClean="0">
                <a:solidFill>
                  <a:schemeClr val="bg1"/>
                </a:solidFill>
              </a:rPr>
              <a:t> 폭발하였다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br>
              <a:rPr lang="en-US" altLang="ko-KR" sz="1400" dirty="0" smtClean="0">
                <a:solidFill>
                  <a:schemeClr val="bg1"/>
                </a:solidFill>
              </a:rPr>
            </a:br>
            <a:r>
              <a:rPr lang="ko-KR" altLang="en-US" sz="1400" dirty="0" smtClean="0">
                <a:solidFill>
                  <a:schemeClr val="bg1"/>
                </a:solidFill>
              </a:rPr>
              <a:t>인류가 상대성이론을 발견하고 받아들이기 </a:t>
            </a:r>
            <a:r>
              <a:rPr lang="en-US" altLang="ko-KR" sz="1400" dirty="0" smtClean="0">
                <a:solidFill>
                  <a:schemeClr val="bg1"/>
                </a:solidFill>
              </a:rPr>
              <a:t>100</a:t>
            </a:r>
            <a:r>
              <a:rPr lang="ko-KR" altLang="en-US" sz="1400" dirty="0" smtClean="0">
                <a:solidFill>
                  <a:schemeClr val="bg1"/>
                </a:solidFill>
              </a:rPr>
              <a:t>년도 더 전에 발생한 폭발은 오랜 시간에 걸쳐 지구에 도달하였다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인류가 태양보다도 더 밝게 빛나는 그 광원을 목격한 순간 막대한 양의 감마선이 지구를 덮쳤다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br>
              <a:rPr lang="en-US" altLang="ko-KR" sz="1400" dirty="0" smtClean="0">
                <a:solidFill>
                  <a:schemeClr val="bg1"/>
                </a:solidFill>
              </a:rPr>
            </a:br>
            <a:r>
              <a:rPr lang="ko-KR" altLang="en-US" sz="1400" dirty="0" smtClean="0">
                <a:solidFill>
                  <a:schemeClr val="bg1"/>
                </a:solidFill>
              </a:rPr>
              <a:t>찰나의 순간에 불과했지만 그 막대한 양의 에너지는 지구의 지표 온도를 순간적으로 </a:t>
            </a:r>
            <a:r>
              <a:rPr lang="en-US" altLang="ko-KR" sz="1400" dirty="0">
                <a:solidFill>
                  <a:schemeClr val="bg1"/>
                </a:solidFill>
              </a:rPr>
              <a:t>6</a:t>
            </a:r>
            <a:r>
              <a:rPr lang="en-US" altLang="ko-KR" sz="1400" dirty="0" smtClean="0">
                <a:solidFill>
                  <a:schemeClr val="bg1"/>
                </a:solidFill>
              </a:rPr>
              <a:t>00</a:t>
            </a:r>
            <a:r>
              <a:rPr lang="ko-KR" altLang="en-US" sz="1400" dirty="0" smtClean="0">
                <a:solidFill>
                  <a:schemeClr val="bg1"/>
                </a:solidFill>
              </a:rPr>
              <a:t>도에 달하도록 만들었고 지구의 약 </a:t>
            </a:r>
            <a:r>
              <a:rPr lang="en-US" altLang="ko-KR" sz="1400" dirty="0" smtClean="0">
                <a:solidFill>
                  <a:schemeClr val="bg1"/>
                </a:solidFill>
              </a:rPr>
              <a:t>70%</a:t>
            </a:r>
            <a:r>
              <a:rPr lang="ko-KR" altLang="en-US" sz="1400" dirty="0" smtClean="0">
                <a:solidFill>
                  <a:schemeClr val="bg1"/>
                </a:solidFill>
              </a:rPr>
              <a:t>를 차지하였던 바다가 한순간 </a:t>
            </a:r>
            <a:r>
              <a:rPr lang="en-US" altLang="ko-KR" sz="1400" dirty="0" smtClean="0">
                <a:solidFill>
                  <a:schemeClr val="bg1"/>
                </a:solidFill>
              </a:rPr>
              <a:t>50%</a:t>
            </a:r>
            <a:r>
              <a:rPr lang="ko-KR" altLang="en-US" sz="1400" dirty="0" smtClean="0">
                <a:solidFill>
                  <a:schemeClr val="bg1"/>
                </a:solidFill>
              </a:rPr>
              <a:t>까지 줄어들었었으며 그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오랜시간을</a:t>
            </a:r>
            <a:r>
              <a:rPr lang="ko-KR" altLang="en-US" sz="1400" dirty="0" smtClean="0">
                <a:solidFill>
                  <a:schemeClr val="bg1"/>
                </a:solidFill>
              </a:rPr>
              <a:t> 날아오면서도 아직 다 불타서 사라지지 않은 별의 파편들이 지구의 표면을 강타하였다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br>
              <a:rPr lang="en-US" altLang="ko-KR" sz="1400" dirty="0" smtClean="0">
                <a:solidFill>
                  <a:schemeClr val="bg1"/>
                </a:solidFill>
              </a:rPr>
            </a:br>
            <a:r>
              <a:rPr lang="ko-KR" altLang="en-US" sz="1400" dirty="0" smtClean="0">
                <a:solidFill>
                  <a:schemeClr val="bg1"/>
                </a:solidFill>
              </a:rPr>
              <a:t>오존층은 파괴되어 강력한 자외선과 우주선에 아무런 방어수단 없이 그대로 노출되었고 폭발의 영향이 태양 또한 자극하여 강력한 태양풍에 인한 강력한 자연 </a:t>
            </a:r>
            <a:r>
              <a:rPr lang="en-US" altLang="ko-KR" sz="1400" dirty="0" smtClean="0">
                <a:solidFill>
                  <a:schemeClr val="bg1"/>
                </a:solidFill>
              </a:rPr>
              <a:t>EMP</a:t>
            </a:r>
            <a:r>
              <a:rPr lang="ko-KR" altLang="en-US" sz="1400" dirty="0" smtClean="0">
                <a:solidFill>
                  <a:schemeClr val="bg1"/>
                </a:solidFill>
              </a:rPr>
              <a:t> 발생으로 인하여 그나마 남아있던 인류의 문명을 한순간에 파괴하였다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  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그 결과 지구 생명체의 </a:t>
            </a:r>
            <a:r>
              <a:rPr lang="en-US" altLang="ko-KR" sz="1400" dirty="0" smtClean="0">
                <a:solidFill>
                  <a:schemeClr val="bg1"/>
                </a:solidFill>
              </a:rPr>
              <a:t>90%</a:t>
            </a:r>
            <a:r>
              <a:rPr lang="ko-KR" altLang="en-US" sz="1400" dirty="0" smtClean="0">
                <a:solidFill>
                  <a:schemeClr val="bg1"/>
                </a:solidFill>
              </a:rPr>
              <a:t>가 삽시간에 목숨을 잃었으며 나머지 </a:t>
            </a:r>
            <a:r>
              <a:rPr lang="en-US" altLang="ko-KR" sz="1400" dirty="0" smtClean="0">
                <a:solidFill>
                  <a:schemeClr val="bg1"/>
                </a:solidFill>
              </a:rPr>
              <a:t>10%</a:t>
            </a:r>
            <a:r>
              <a:rPr lang="ko-KR" altLang="en-US" sz="1400" dirty="0" smtClean="0">
                <a:solidFill>
                  <a:schemeClr val="bg1"/>
                </a:solidFill>
              </a:rPr>
              <a:t>도 우주선에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피폭당하여</a:t>
            </a:r>
            <a:r>
              <a:rPr lang="ko-KR" altLang="en-US" sz="1400" dirty="0" smtClean="0">
                <a:solidFill>
                  <a:schemeClr val="bg1"/>
                </a:solidFill>
              </a:rPr>
              <a:t> 서서히 죽어가고 있었다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그러나 막대한 피해를 낸 이번 재해는 오랫동안 절멸과 재생을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반본해온</a:t>
            </a:r>
            <a:r>
              <a:rPr lang="ko-KR" altLang="en-US" sz="1400" dirty="0" smtClean="0">
                <a:solidFill>
                  <a:schemeClr val="bg1"/>
                </a:solidFill>
              </a:rPr>
              <a:t> 생명체들의 </a:t>
            </a:r>
            <a:r>
              <a:rPr lang="en-US" altLang="ko-KR" sz="1400" dirty="0" smtClean="0">
                <a:solidFill>
                  <a:schemeClr val="bg1"/>
                </a:solidFill>
              </a:rPr>
              <a:t>DNA</a:t>
            </a:r>
            <a:r>
              <a:rPr lang="ko-KR" altLang="en-US" sz="1400" dirty="0" smtClean="0">
                <a:solidFill>
                  <a:schemeClr val="bg1"/>
                </a:solidFill>
              </a:rPr>
              <a:t>에 새겨진 </a:t>
            </a:r>
            <a:r>
              <a:rPr lang="ko-KR" altLang="en-US" sz="1400" dirty="0" err="1" smtClean="0">
                <a:solidFill>
                  <a:schemeClr val="bg1"/>
                </a:solidFill>
              </a:rPr>
              <a:t>진화의지</a:t>
            </a:r>
            <a:r>
              <a:rPr lang="ko-KR" altLang="en-US" sz="1400" dirty="0" smtClean="0">
                <a:solidFill>
                  <a:schemeClr val="bg1"/>
                </a:solidFill>
              </a:rPr>
              <a:t> 또한 촉진시켰다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살아남은 생명체들은 급변한 외부환경에서도 살아남을 수 있도록 진화하였고 인류는 적응의 동물이라는 말에 어울리게 다른 어떤 생명체들 보다 높은 비율이 살아남았다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하지만 많이 살아남은 만큼 문제점 또한 많았다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시설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생필품</a:t>
            </a:r>
            <a:r>
              <a:rPr lang="en-US" altLang="ko-KR" sz="1400" dirty="0" smtClean="0">
                <a:solidFill>
                  <a:schemeClr val="bg1"/>
                </a:solidFill>
              </a:rPr>
              <a:t>, </a:t>
            </a:r>
            <a:r>
              <a:rPr lang="ko-KR" altLang="en-US" sz="1400" dirty="0" smtClean="0">
                <a:solidFill>
                  <a:schemeClr val="bg1"/>
                </a:solidFill>
              </a:rPr>
              <a:t>식량 등 남은 인류가 생존하기에는 모든 것이 부족하였다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또한 살아남은 자들 중에는 진화한 인류보다는 진화하지 못한 이들이 더욱 많아 장비 없이는 외부에서 살아남지 못 하는 상황이었다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이런 환경에 처해있는 그들에게 남은 것은 죽음을 기다리는 것 뿐 아무것도 할 수 있는 것이 없었다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그러나 이러한 상황을 예견이라도 했듯이 발빠르게 대처에 나선 기관이 있었다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이들은 전세계에 흩어져 있는 생존자들을 보호하여 세계 각지에 구축해 둔 거대한 지하 벙커로 결집시켰다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그러나 수용 시설에도 한계는 있는 법이다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세계의 주요 도시 근처에 있었던 사람들은 대부분 보호를 받을 수 있었지만 그렇지 않은 사람들은 스스로 살아남을 수 밖에 없었다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1400" dirty="0" smtClean="0">
                <a:solidFill>
                  <a:schemeClr val="bg1"/>
                </a:solidFill>
              </a:rPr>
              <a:t>인류의 역사가 항상 그래왔듯이 인류의 적은 같은 인류였다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기관에 의하여 보호받은 이들은 기관의 통치하에 이전과 같이 규칙과 질서를 지키며 살아갔지만 지상의 인간들은 무질서한 세계에서 서로 폭행과 약탈을 일삼았다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또한 진화된 동식물들은 이상적으로 폭력성이 증가하여 인간을 습격하기 시작하였다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  </a:t>
            </a:r>
          </a:p>
          <a:p>
            <a:r>
              <a:rPr lang="ko-KR" altLang="en-US" sz="1400" dirty="0">
                <a:solidFill>
                  <a:schemeClr val="bg1"/>
                </a:solidFill>
              </a:rPr>
              <a:t>이러한 혼돈 속에서 나타난 자들이 자경단</a:t>
            </a:r>
            <a:r>
              <a:rPr lang="en-US" altLang="ko-KR" sz="1400" dirty="0">
                <a:solidFill>
                  <a:schemeClr val="bg1"/>
                </a:solidFill>
              </a:rPr>
              <a:t>(The Vigilantes</a:t>
            </a:r>
            <a:r>
              <a:rPr lang="en-US" altLang="ko-KR" sz="1400" dirty="0" smtClean="0">
                <a:solidFill>
                  <a:schemeClr val="bg1"/>
                </a:solidFill>
              </a:rPr>
              <a:t>)</a:t>
            </a:r>
            <a:r>
              <a:rPr lang="ko-KR" altLang="en-US" sz="1400" dirty="0" smtClean="0">
                <a:solidFill>
                  <a:schemeClr val="bg1"/>
                </a:solidFill>
              </a:rPr>
              <a:t>이었다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자발적으로 나타난 이들은 지상의 치안을 유지하고 변이 생명체들을 격퇴하였다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 </a:t>
            </a:r>
            <a:r>
              <a:rPr lang="ko-KR" altLang="en-US" sz="1400" dirty="0" smtClean="0">
                <a:solidFill>
                  <a:schemeClr val="bg1"/>
                </a:solidFill>
              </a:rPr>
              <a:t>그리고 전세계에 산발적으로 분포되어 있던 이들을 하나로 결집한 이가 나타나 자경단은 세계적인 네트워크를 구축한 하나의 조직으로 발전하여 무력한 이들을 보호하였다</a:t>
            </a:r>
            <a:r>
              <a:rPr lang="en-US" altLang="ko-KR" sz="1400" dirty="0" smtClean="0">
                <a:solidFill>
                  <a:schemeClr val="bg1"/>
                </a:solidFill>
              </a:rPr>
              <a:t>.</a:t>
            </a:r>
            <a:r>
              <a:rPr lang="ko-KR" altLang="en-US" sz="1400" dirty="0" smtClean="0">
                <a:solidFill>
                  <a:schemeClr val="bg1"/>
                </a:solidFill>
              </a:rPr>
              <a:t> </a:t>
            </a:r>
            <a:r>
              <a:rPr lang="en-US" altLang="ko-KR" sz="1400" dirty="0" smtClean="0">
                <a:solidFill>
                  <a:schemeClr val="bg1"/>
                </a:solidFill>
              </a:rPr>
              <a:t/>
            </a:r>
            <a:br>
              <a:rPr lang="en-US" altLang="ko-KR" sz="1400" dirty="0" smtClean="0">
                <a:solidFill>
                  <a:schemeClr val="bg1"/>
                </a:solidFill>
              </a:rPr>
            </a:br>
            <a:endParaRPr lang="en-US" altLang="ko-KR" sz="1400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1701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바티칸 황국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9565257" cy="857190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/>
              <a:t>유럽 우주국</a:t>
            </a:r>
            <a:r>
              <a:rPr lang="en-US" altLang="ko-KR" sz="1800" dirty="0" smtClean="0"/>
              <a:t>(ESA), </a:t>
            </a:r>
            <a:r>
              <a:rPr lang="ko-KR" altLang="en-US" sz="1800" dirty="0" smtClean="0"/>
              <a:t>러시아 우주국</a:t>
            </a:r>
            <a:r>
              <a:rPr lang="en-US" altLang="ko-KR" sz="1800" dirty="0" smtClean="0"/>
              <a:t>(POCKOCMOC), </a:t>
            </a:r>
            <a:r>
              <a:rPr lang="ko-KR" altLang="en-US" sz="1800" dirty="0" err="1" smtClean="0"/>
              <a:t>유럽원자핵</a:t>
            </a:r>
            <a:r>
              <a:rPr lang="ko-KR" altLang="en-US" sz="1800" dirty="0" smtClean="0"/>
              <a:t> 공동연구소</a:t>
            </a:r>
            <a:r>
              <a:rPr lang="en-US" altLang="ko-KR" sz="1800" dirty="0" smtClean="0"/>
              <a:t>(CERN)</a:t>
            </a:r>
            <a:r>
              <a:rPr lang="ko-KR" altLang="en-US" sz="1800" dirty="0" smtClean="0"/>
              <a:t>의 기술력을 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바탕으로 종교 </a:t>
            </a:r>
            <a:r>
              <a:rPr lang="ko-KR" altLang="en-US" sz="1800" dirty="0" smtClean="0"/>
              <a:t>세력을 구심점으로 내세워 뭉친 </a:t>
            </a:r>
            <a:r>
              <a:rPr lang="ko-KR" altLang="en-US" sz="1800" dirty="0" smtClean="0"/>
              <a:t>세력이다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ko-KR" altLang="en-US" sz="1800" dirty="0" smtClean="0"/>
              <a:t>구 </a:t>
            </a:r>
            <a:r>
              <a:rPr lang="ko-KR" altLang="en-US" sz="1800" dirty="0" smtClean="0"/>
              <a:t>유럽연합과 서아시아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러시아 서부 지역을 세력권으로 하고 있다</a:t>
            </a:r>
            <a:r>
              <a:rPr lang="en-US" altLang="ko-KR" sz="1800" dirty="0" smtClean="0"/>
              <a:t>.</a:t>
            </a:r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en-US" altLang="ko-KR" sz="1800" dirty="0" smtClean="0"/>
          </a:p>
          <a:p>
            <a:pPr marL="0" indent="0">
              <a:buNone/>
            </a:pPr>
            <a:endParaRPr lang="ko-KR" altLang="en-US" sz="1800" dirty="0"/>
          </a:p>
        </p:txBody>
      </p:sp>
      <p:sp>
        <p:nvSpPr>
          <p:cNvPr id="4" name="제목 1"/>
          <p:cNvSpPr txBox="1">
            <a:spLocks/>
          </p:cNvSpPr>
          <p:nvPr/>
        </p:nvSpPr>
        <p:spPr>
          <a:xfrm>
            <a:off x="838200" y="3855737"/>
            <a:ext cx="989306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부산</a:t>
            </a:r>
            <a:r>
              <a:rPr lang="en-US" altLang="ko-KR" dirty="0" smtClean="0"/>
              <a:t>(4</a:t>
            </a:r>
            <a:r>
              <a:rPr lang="ko-KR" altLang="en-US" dirty="0" smtClean="0"/>
              <a:t>사단</a:t>
            </a:r>
            <a:r>
              <a:rPr lang="en-US" altLang="ko-KR" dirty="0" smtClean="0"/>
              <a:t> – </a:t>
            </a:r>
            <a:r>
              <a:rPr lang="ko-KR" altLang="en-US" dirty="0" smtClean="0"/>
              <a:t>대방사능전특화기갑사단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5" name="내용 개체 틀 2"/>
          <p:cNvSpPr txBox="1">
            <a:spLocks/>
          </p:cNvSpPr>
          <p:nvPr/>
        </p:nvSpPr>
        <p:spPr>
          <a:xfrm>
            <a:off x="838200" y="5181300"/>
            <a:ext cx="9893060" cy="1374775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ko-KR" altLang="en-US" sz="1800" dirty="0" smtClean="0"/>
              <a:t>대방사능전에 특화되어 방사능 대책과 </a:t>
            </a:r>
            <a:r>
              <a:rPr lang="en-US" altLang="ko-KR" sz="1800" dirty="0" smtClean="0"/>
              <a:t>EMP</a:t>
            </a:r>
            <a:r>
              <a:rPr lang="ko-KR" altLang="en-US" sz="1800" dirty="0" smtClean="0"/>
              <a:t>대책이 되어있어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재난 이후에도 각종 장비를 사용할 수 있었고 많은 인원이 생존하였다</a:t>
            </a:r>
            <a:r>
              <a:rPr lang="en-US" altLang="ko-KR" sz="1800" dirty="0" smtClean="0"/>
              <a:t>. </a:t>
            </a:r>
            <a:r>
              <a:rPr lang="ko-KR" altLang="en-US" sz="1800" dirty="0" smtClean="0"/>
              <a:t>이후 </a:t>
            </a:r>
            <a:r>
              <a:rPr lang="ko-KR" altLang="en-US" sz="1800" dirty="0" err="1" smtClean="0"/>
              <a:t>잔존병력과</a:t>
            </a:r>
            <a:r>
              <a:rPr lang="ko-KR" altLang="en-US" sz="1800" dirty="0" smtClean="0"/>
              <a:t> 생존자를 모아 부산 핵 </a:t>
            </a:r>
            <a:r>
              <a:rPr lang="ko-KR" altLang="en-US" sz="1800" dirty="0" err="1" smtClean="0"/>
              <a:t>쉘터에</a:t>
            </a:r>
            <a:r>
              <a:rPr lang="ko-KR" altLang="en-US" sz="1800" dirty="0" smtClean="0"/>
              <a:t> 피난민</a:t>
            </a:r>
            <a:r>
              <a:rPr lang="en-US" altLang="ko-KR" sz="1800" dirty="0" smtClean="0"/>
              <a:t> </a:t>
            </a:r>
            <a:r>
              <a:rPr lang="ko-KR" altLang="en-US" sz="1800" dirty="0" err="1" smtClean="0"/>
              <a:t>대피처를</a:t>
            </a:r>
            <a:r>
              <a:rPr lang="ko-KR" altLang="en-US" sz="1800" dirty="0" smtClean="0"/>
              <a:t> 건설하였다</a:t>
            </a:r>
            <a:r>
              <a:rPr lang="en-US" altLang="ko-KR" sz="1800" dirty="0" smtClean="0"/>
              <a:t>. </a:t>
            </a:r>
            <a:br>
              <a:rPr lang="en-US" altLang="ko-KR" sz="1800" dirty="0" smtClean="0"/>
            </a:br>
            <a:r>
              <a:rPr lang="en-US" altLang="ko-KR" sz="1800" dirty="0" smtClean="0"/>
              <a:t>KASA</a:t>
            </a:r>
            <a:r>
              <a:rPr lang="ko-KR" altLang="en-US" sz="1800" dirty="0" smtClean="0"/>
              <a:t>가 수도권 인근의 생존자만 보호하고 지방의 생존자를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외면하자 </a:t>
            </a:r>
            <a:r>
              <a:rPr lang="en-US" altLang="ko-KR" sz="1800" dirty="0" smtClean="0"/>
              <a:t>4</a:t>
            </a:r>
            <a:r>
              <a:rPr lang="ko-KR" altLang="en-US" sz="1800" dirty="0" smtClean="0"/>
              <a:t>사단에서 부산을 중심으로 남부지방의 생존자를 모아 보호하고 </a:t>
            </a:r>
            <a:r>
              <a:rPr lang="en-US" altLang="ko-KR" sz="1800" dirty="0" smtClean="0"/>
              <a:t>KASA</a:t>
            </a:r>
            <a:r>
              <a:rPr lang="ko-KR" altLang="en-US" sz="1800" dirty="0" smtClean="0"/>
              <a:t>와 대립하고 있다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</p:spTree>
    <p:extLst>
      <p:ext uri="{BB962C8B-B14F-4D97-AF65-F5344CB8AC3E}">
        <p14:creationId xmlns:p14="http://schemas.microsoft.com/office/powerpoint/2010/main" val="368985397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7321"/>
            <a:ext cx="10515600" cy="1325563"/>
          </a:xfrm>
        </p:spPr>
        <p:txBody>
          <a:bodyPr/>
          <a:lstStyle/>
          <a:p>
            <a:r>
              <a:rPr lang="ko-KR" altLang="en-US" dirty="0" err="1" smtClean="0"/>
              <a:t>휴머노이드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사이보그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5153" y="1362884"/>
            <a:ext cx="3191419" cy="31603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355" y="1362884"/>
            <a:ext cx="2509723" cy="31603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362884"/>
            <a:ext cx="2528313" cy="3160391"/>
          </a:xfrm>
          <a:prstGeom prst="rect">
            <a:avLst/>
          </a:prstGeom>
        </p:spPr>
      </p:pic>
      <p:sp>
        <p:nvSpPr>
          <p:cNvPr id="7" name="내용 개체 틀 2"/>
          <p:cNvSpPr>
            <a:spLocks noGrp="1"/>
          </p:cNvSpPr>
          <p:nvPr>
            <p:ph idx="1"/>
          </p:nvPr>
        </p:nvSpPr>
        <p:spPr>
          <a:xfrm>
            <a:off x="838200" y="4851078"/>
            <a:ext cx="9858555" cy="2006921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1400" dirty="0" smtClean="0"/>
              <a:t>군용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공업용으로만 사용되던 </a:t>
            </a:r>
            <a:r>
              <a:rPr lang="ko-KR" altLang="en-US" sz="1400" dirty="0" err="1" smtClean="0"/>
              <a:t>휴머노이드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사이보그 기술의 급진적인 발전으로 인하여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2032</a:t>
            </a:r>
            <a:r>
              <a:rPr lang="ko-KR" altLang="en-US" sz="1400" dirty="0" smtClean="0"/>
              <a:t>년에는 민간에도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보급되어 대중화되었다</a:t>
            </a:r>
            <a:r>
              <a:rPr lang="en-US" altLang="ko-KR" sz="1400" dirty="0" smtClean="0"/>
              <a:t>. 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/>
              <a:t>대중화된 </a:t>
            </a:r>
            <a:r>
              <a:rPr lang="ko-KR" altLang="en-US" sz="1400" dirty="0" err="1" smtClean="0"/>
              <a:t>휴머노이드는</a:t>
            </a:r>
            <a:r>
              <a:rPr lang="ko-KR" altLang="en-US" sz="1400" dirty="0" smtClean="0"/>
              <a:t> 서비스업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단순노동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가사 등 노동력이 필요한 분야에 급속도로</a:t>
            </a:r>
            <a:r>
              <a:rPr lang="en-US" altLang="ko-KR" sz="1400" dirty="0"/>
              <a:t> </a:t>
            </a:r>
            <a:r>
              <a:rPr lang="ko-KR" altLang="en-US" sz="1400" dirty="0" err="1" smtClean="0"/>
              <a:t>녹아들어</a:t>
            </a:r>
            <a:r>
              <a:rPr lang="ko-KR" altLang="en-US" sz="1400" dirty="0" smtClean="0"/>
              <a:t> 한 가정에 한 기라고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ko-KR" altLang="en-US" sz="1400" dirty="0" smtClean="0"/>
              <a:t>할 정도의 </a:t>
            </a:r>
            <a:r>
              <a:rPr lang="ko-KR" altLang="en-US" sz="1400" dirty="0" err="1" smtClean="0"/>
              <a:t>보급율을</a:t>
            </a:r>
            <a:r>
              <a:rPr lang="ko-KR" altLang="en-US" sz="1400" dirty="0" smtClean="0"/>
              <a:t> 보이게 되었고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이후에는 사람과 구분하기 힘들 정도의 외형을 갖춘 </a:t>
            </a:r>
            <a:r>
              <a:rPr lang="ko-KR" altLang="en-US" sz="1400" dirty="0" err="1" smtClean="0"/>
              <a:t>휴머노이드</a:t>
            </a:r>
            <a:r>
              <a:rPr lang="ko-KR" altLang="en-US" sz="1400" dirty="0" smtClean="0"/>
              <a:t> 또한 등장하였다</a:t>
            </a:r>
            <a:r>
              <a:rPr lang="en-US" altLang="ko-KR" sz="1400" dirty="0" smtClean="0"/>
              <a:t>.</a:t>
            </a:r>
          </a:p>
          <a:p>
            <a:pPr>
              <a:lnSpc>
                <a:spcPct val="120000"/>
              </a:lnSpc>
            </a:pPr>
            <a:r>
              <a:rPr lang="ko-KR" altLang="en-US" sz="1400" dirty="0" smtClean="0"/>
              <a:t>사이보그 기술은 의료용으로 쓰이던 옛날과 달리 신체를 강화하기 위하여 원래 인체였던 부분을</a:t>
            </a:r>
            <a:r>
              <a:rPr lang="en-US" altLang="ko-KR" sz="1400" dirty="0"/>
              <a:t/>
            </a:r>
            <a:br>
              <a:rPr lang="en-US" altLang="ko-KR" sz="1400" dirty="0"/>
            </a:br>
            <a:r>
              <a:rPr lang="ko-KR" altLang="en-US" sz="1400" dirty="0" smtClean="0"/>
              <a:t>인공 신체로 교환하는 등의 행위가 성행하기 시작하였다</a:t>
            </a:r>
            <a:r>
              <a:rPr lang="en-US" altLang="ko-KR" sz="1400" dirty="0" smtClean="0"/>
              <a:t>.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6943" y="4556372"/>
            <a:ext cx="237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/>
              <a:t>&lt;</a:t>
            </a:r>
            <a:r>
              <a:rPr lang="ko-KR" altLang="en-US" sz="1100" smtClean="0"/>
              <a:t>민간용 휴머노이드 프로토타입</a:t>
            </a:r>
            <a:r>
              <a:rPr lang="en-US" altLang="ko-KR" sz="1100" smtClean="0"/>
              <a:t>&gt;</a:t>
            </a:r>
            <a:endParaRPr lang="ko-KR" altLang="en-US" sz="1100"/>
          </a:p>
        </p:txBody>
      </p:sp>
      <p:sp>
        <p:nvSpPr>
          <p:cNvPr id="9" name="TextBox 8"/>
          <p:cNvSpPr txBox="1"/>
          <p:nvPr/>
        </p:nvSpPr>
        <p:spPr>
          <a:xfrm>
            <a:off x="3877803" y="4556372"/>
            <a:ext cx="237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/>
              <a:t>&lt;</a:t>
            </a:r>
            <a:r>
              <a:rPr lang="ko-KR" altLang="en-US" sz="1100" smtClean="0"/>
              <a:t>인공 신체를 장착한 인간</a:t>
            </a:r>
            <a:r>
              <a:rPr lang="en-US" altLang="ko-KR" sz="1100" smtClean="0"/>
              <a:t>&gt;</a:t>
            </a:r>
            <a:endParaRPr lang="ko-KR" altLang="en-US" sz="1100"/>
          </a:p>
        </p:txBody>
      </p:sp>
      <p:sp>
        <p:nvSpPr>
          <p:cNvPr id="10" name="TextBox 9"/>
          <p:cNvSpPr txBox="1"/>
          <p:nvPr/>
        </p:nvSpPr>
        <p:spPr>
          <a:xfrm>
            <a:off x="7325449" y="4556372"/>
            <a:ext cx="237082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smtClean="0"/>
              <a:t>&lt;</a:t>
            </a:r>
            <a:r>
              <a:rPr lang="ko-KR" altLang="en-US" sz="1100" smtClean="0"/>
              <a:t>완전 인간형 휴머노이드</a:t>
            </a:r>
            <a:r>
              <a:rPr lang="en-US" altLang="ko-KR" sz="1100" smtClean="0"/>
              <a:t>&gt;</a:t>
            </a:r>
            <a:endParaRPr lang="ko-KR" altLang="en-US" sz="1100"/>
          </a:p>
        </p:txBody>
      </p:sp>
    </p:spTree>
    <p:extLst>
      <p:ext uri="{BB962C8B-B14F-4D97-AF65-F5344CB8AC3E}">
        <p14:creationId xmlns:p14="http://schemas.microsoft.com/office/powerpoint/2010/main" val="31839825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829355" cy="1325563"/>
          </a:xfrm>
        </p:spPr>
        <p:txBody>
          <a:bodyPr/>
          <a:lstStyle/>
          <a:p>
            <a:r>
              <a:rPr lang="ko-KR" altLang="en-US" dirty="0" err="1" smtClean="0"/>
              <a:t>운철강</a:t>
            </a:r>
            <a:r>
              <a:rPr lang="en-US" altLang="ko-KR" dirty="0" smtClean="0"/>
              <a:t>(</a:t>
            </a:r>
            <a:r>
              <a:rPr lang="ko-KR" altLang="en-US" dirty="0" smtClean="0"/>
              <a:t>무기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장비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4779" y="499366"/>
            <a:ext cx="1324069" cy="2382644"/>
          </a:xfrm>
        </p:spPr>
      </p:pic>
      <p:sp>
        <p:nvSpPr>
          <p:cNvPr id="5" name="TextBox 4"/>
          <p:cNvSpPr txBox="1"/>
          <p:nvPr/>
        </p:nvSpPr>
        <p:spPr>
          <a:xfrm>
            <a:off x="838200" y="1690688"/>
            <a:ext cx="5786907" cy="861774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dirty="0" smtClean="0"/>
              <a:t>별의 파편과 파편의 낙하지점 인근에서 채집할 수 있는 합금</a:t>
            </a:r>
            <a:endParaRPr lang="en-US" altLang="ko-KR" sz="1600" dirty="0" smtClean="0"/>
          </a:p>
          <a:p>
            <a:r>
              <a:rPr lang="ko-KR" altLang="en-US" sz="1600" dirty="0" smtClean="0"/>
              <a:t>기존의 운철보다 더욱 강도가 높고 가볍지만</a:t>
            </a:r>
            <a:endParaRPr lang="en-US" altLang="ko-KR" sz="1600" dirty="0" smtClean="0"/>
          </a:p>
          <a:p>
            <a:r>
              <a:rPr lang="ko-KR" altLang="en-US" sz="1600" dirty="0" smtClean="0"/>
              <a:t>가공이 어려워 그에 합당하는 기술력이 필요하다</a:t>
            </a:r>
            <a:r>
              <a:rPr lang="en-US" altLang="ko-KR" sz="1600" dirty="0" smtClean="0"/>
              <a:t>.</a:t>
            </a:r>
            <a:endParaRPr lang="ko-KR" altLang="en-US" sz="1600" dirty="0"/>
          </a:p>
        </p:txBody>
      </p:sp>
      <p:sp>
        <p:nvSpPr>
          <p:cNvPr id="6" name="제목 1"/>
          <p:cNvSpPr txBox="1">
            <a:spLocks/>
          </p:cNvSpPr>
          <p:nvPr/>
        </p:nvSpPr>
        <p:spPr>
          <a:xfrm>
            <a:off x="838200" y="2917890"/>
            <a:ext cx="584727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mtClean="0"/>
              <a:t>별의 먼지</a:t>
            </a:r>
            <a:r>
              <a:rPr lang="en-US" altLang="ko-KR" smtClean="0"/>
              <a:t>(</a:t>
            </a:r>
            <a:r>
              <a:rPr lang="ko-KR" altLang="en-US" smtClean="0"/>
              <a:t>캐릭터 성장</a:t>
            </a:r>
            <a:r>
              <a:rPr lang="en-US" altLang="ko-KR" smtClean="0"/>
              <a:t>)</a:t>
            </a:r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870" r="67158" b="40104"/>
          <a:stretch>
            <a:fillRect/>
          </a:stretch>
        </p:blipFill>
        <p:spPr>
          <a:xfrm>
            <a:off x="6842365" y="4157247"/>
            <a:ext cx="2262079" cy="1570692"/>
          </a:xfrm>
          <a:custGeom>
            <a:avLst/>
            <a:gdLst>
              <a:gd name="connsiteX0" fmla="*/ 723811 w 1447621"/>
              <a:gd name="connsiteY0" fmla="*/ 0 h 1005167"/>
              <a:gd name="connsiteX1" fmla="*/ 1447621 w 1447621"/>
              <a:gd name="connsiteY1" fmla="*/ 502584 h 1005167"/>
              <a:gd name="connsiteX2" fmla="*/ 1390740 w 1447621"/>
              <a:gd name="connsiteY2" fmla="*/ 698212 h 1005167"/>
              <a:gd name="connsiteX3" fmla="*/ 1377631 w 1447621"/>
              <a:gd name="connsiteY3" fmla="*/ 714982 h 1005167"/>
              <a:gd name="connsiteX4" fmla="*/ 1374855 w 1447621"/>
              <a:gd name="connsiteY4" fmla="*/ 709379 h 1005167"/>
              <a:gd name="connsiteX5" fmla="*/ 818319 w 1447621"/>
              <a:gd name="connsiteY5" fmla="*/ 985124 h 1005167"/>
              <a:gd name="connsiteX6" fmla="*/ 824749 w 1447621"/>
              <a:gd name="connsiteY6" fmla="*/ 998102 h 1005167"/>
              <a:gd name="connsiteX7" fmla="*/ 723811 w 1447621"/>
              <a:gd name="connsiteY7" fmla="*/ 1005167 h 1005167"/>
              <a:gd name="connsiteX8" fmla="*/ 620112 w 1447621"/>
              <a:gd name="connsiteY8" fmla="*/ 997909 h 1005167"/>
              <a:gd name="connsiteX9" fmla="*/ 221557 w 1447621"/>
              <a:gd name="connsiteY9" fmla="*/ 769749 h 1005167"/>
              <a:gd name="connsiteX10" fmla="*/ 184368 w 1447621"/>
              <a:gd name="connsiteY10" fmla="*/ 834711 h 1005167"/>
              <a:gd name="connsiteX11" fmla="*/ 123615 w 1447621"/>
              <a:gd name="connsiteY11" fmla="*/ 783584 h 1005167"/>
              <a:gd name="connsiteX12" fmla="*/ 0 w 1447621"/>
              <a:gd name="connsiteY12" fmla="*/ 502584 h 1005167"/>
              <a:gd name="connsiteX13" fmla="*/ 723811 w 1447621"/>
              <a:gd name="connsiteY13" fmla="*/ 0 h 100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447621" h="1005167">
                <a:moveTo>
                  <a:pt x="723811" y="0"/>
                </a:moveTo>
                <a:cubicBezTo>
                  <a:pt x="1123560" y="0"/>
                  <a:pt x="1447621" y="225014"/>
                  <a:pt x="1447621" y="502584"/>
                </a:cubicBezTo>
                <a:cubicBezTo>
                  <a:pt x="1447621" y="571976"/>
                  <a:pt x="1427367" y="638084"/>
                  <a:pt x="1390740" y="698212"/>
                </a:cubicBezTo>
                <a:lnTo>
                  <a:pt x="1377631" y="714982"/>
                </a:lnTo>
                <a:lnTo>
                  <a:pt x="1374855" y="709379"/>
                </a:lnTo>
                <a:lnTo>
                  <a:pt x="818319" y="985124"/>
                </a:lnTo>
                <a:lnTo>
                  <a:pt x="824749" y="998102"/>
                </a:lnTo>
                <a:lnTo>
                  <a:pt x="723811" y="1005167"/>
                </a:lnTo>
                <a:lnTo>
                  <a:pt x="620112" y="997909"/>
                </a:lnTo>
                <a:lnTo>
                  <a:pt x="221557" y="769749"/>
                </a:lnTo>
                <a:lnTo>
                  <a:pt x="184368" y="834711"/>
                </a:lnTo>
                <a:lnTo>
                  <a:pt x="123615" y="783584"/>
                </a:lnTo>
                <a:cubicBezTo>
                  <a:pt x="45571" y="703371"/>
                  <a:pt x="0" y="606673"/>
                  <a:pt x="0" y="502584"/>
                </a:cubicBezTo>
                <a:cubicBezTo>
                  <a:pt x="0" y="225014"/>
                  <a:pt x="324061" y="0"/>
                  <a:pt x="723811" y="0"/>
                </a:cubicBezTo>
                <a:close/>
              </a:path>
            </a:pathLst>
          </a:cu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4444" y="4157246"/>
            <a:ext cx="1812605" cy="181260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838199" y="4060693"/>
            <a:ext cx="5942163" cy="2123658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smtClean="0"/>
              <a:t>별에 파편에서 뿜어져나오는 외계 물질</a:t>
            </a:r>
            <a:endParaRPr lang="en-US" altLang="ko-KR" sz="1600" smtClean="0"/>
          </a:p>
          <a:p>
            <a:r>
              <a:rPr lang="ko-KR" altLang="en-US" sz="1600"/>
              <a:t>물</a:t>
            </a:r>
            <a:r>
              <a:rPr lang="ko-KR" altLang="en-US" sz="1600" smtClean="0"/>
              <a:t>체의 진화를 촉진시키는 효과를 가지고 있다</a:t>
            </a:r>
            <a:r>
              <a:rPr lang="en-US" altLang="ko-KR" sz="1600" smtClean="0"/>
              <a:t>.</a:t>
            </a:r>
          </a:p>
          <a:p>
            <a:r>
              <a:rPr lang="ko-KR" altLang="en-US" sz="1600" smtClean="0"/>
              <a:t>자연상에서는 바이러스를 인펙터로 변이시키는 등</a:t>
            </a:r>
            <a:endParaRPr lang="en-US" altLang="ko-KR" sz="1600" smtClean="0"/>
          </a:p>
          <a:p>
            <a:r>
              <a:rPr lang="ko-KR" altLang="en-US" sz="1600" smtClean="0"/>
              <a:t>신체능력을 강화하는 것만이 아니라 폭력성 또한 증가시킬</a:t>
            </a:r>
            <a:endParaRPr lang="en-US" altLang="ko-KR" sz="1600" smtClean="0"/>
          </a:p>
          <a:p>
            <a:r>
              <a:rPr lang="ko-KR" altLang="en-US" sz="1600" smtClean="0"/>
              <a:t>수 있지만 신체능력만 강화할 수 있도록 하는 정제 방법이</a:t>
            </a:r>
            <a:endParaRPr lang="en-US" altLang="ko-KR" sz="1600" smtClean="0"/>
          </a:p>
          <a:p>
            <a:r>
              <a:rPr lang="ko-KR" altLang="en-US" sz="1600" smtClean="0"/>
              <a:t>발견되었다</a:t>
            </a:r>
            <a:r>
              <a:rPr lang="en-US" altLang="ko-KR" sz="1600" smtClean="0"/>
              <a:t>.</a:t>
            </a:r>
          </a:p>
          <a:p>
            <a:r>
              <a:rPr lang="ko-KR" altLang="en-US" sz="1600" smtClean="0"/>
              <a:t>드믈게 지구상의 물질과 화학반응을 일으켜 새로운 생명체를 탄생시키는 것을 관측하였다</a:t>
            </a:r>
            <a:r>
              <a:rPr lang="en-US" altLang="ko-KR" sz="1600" smtClean="0"/>
              <a:t>.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1752736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자경단</a:t>
            </a:r>
            <a:r>
              <a:rPr lang="en-US" altLang="ko-KR" dirty="0"/>
              <a:t>(The </a:t>
            </a:r>
            <a:r>
              <a:rPr lang="en-US" altLang="ko-KR" dirty="0" smtClean="0"/>
              <a:t>Vigilantes)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1150488"/>
          </a:xfrm>
          <a:solidFill>
            <a:schemeClr val="bg2">
              <a:lumMod val="75000"/>
            </a:schemeClr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1800" dirty="0" smtClean="0"/>
              <a:t>세상이 멸망한 후 밀려오는 </a:t>
            </a:r>
            <a:r>
              <a:rPr lang="ko-KR" altLang="en-US" sz="1800" dirty="0" err="1" smtClean="0"/>
              <a:t>변이체와</a:t>
            </a:r>
            <a:r>
              <a:rPr lang="ko-KR" altLang="en-US" sz="1800" dirty="0" smtClean="0"/>
              <a:t> 싸우고 치안을 </a:t>
            </a:r>
            <a:r>
              <a:rPr lang="ko-KR" altLang="en-US" sz="1800" dirty="0" smtClean="0"/>
              <a:t>유지하기</a:t>
            </a:r>
            <a:r>
              <a:rPr lang="en-US" altLang="ko-KR" sz="1800" dirty="0"/>
              <a:t> </a:t>
            </a:r>
            <a:r>
              <a:rPr lang="ko-KR" altLang="en-US" sz="1800" dirty="0" smtClean="0"/>
              <a:t>위해  </a:t>
            </a:r>
            <a:r>
              <a:rPr lang="ko-KR" altLang="en-US" sz="1800" dirty="0" smtClean="0"/>
              <a:t>뛰어난 기술을 가진 자들과 우주 방사능에 노출되어 변이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강화된 자들 그리고 주변사람들을 지키기 위한 자들이 뭉쳐 조직된 </a:t>
            </a:r>
            <a:r>
              <a:rPr lang="ko-KR" altLang="en-US" sz="1800" dirty="0" smtClean="0"/>
              <a:t>기관으로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r>
              <a:rPr lang="ko-KR" altLang="en-US" sz="1800" dirty="0" smtClean="0"/>
              <a:t>세계 각지에서 자발적으로 결성된 조직이다</a:t>
            </a:r>
            <a:r>
              <a:rPr lang="en-US" altLang="ko-KR" sz="1800" dirty="0" smtClean="0"/>
              <a:t>.</a:t>
            </a:r>
            <a:br>
              <a:rPr lang="en-US" altLang="ko-KR" sz="1800" dirty="0" smtClean="0"/>
            </a:br>
            <a:r>
              <a:rPr lang="ko-KR" altLang="en-US" sz="1800" dirty="0" smtClean="0"/>
              <a:t>우주국에서 </a:t>
            </a:r>
            <a:r>
              <a:rPr lang="ko-KR" altLang="en-US" sz="1800" dirty="0" smtClean="0"/>
              <a:t>발행하는 퇴치 업무 등의 </a:t>
            </a:r>
            <a:r>
              <a:rPr lang="ko-KR" altLang="en-US" sz="1800" dirty="0" err="1" smtClean="0"/>
              <a:t>용병업으로</a:t>
            </a:r>
            <a:r>
              <a:rPr lang="ko-KR" altLang="en-US" sz="1800" dirty="0" smtClean="0"/>
              <a:t> 조직을 유지하고 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22072902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89778" y="224113"/>
            <a:ext cx="3756803" cy="1325563"/>
          </a:xfrm>
        </p:spPr>
        <p:txBody>
          <a:bodyPr/>
          <a:lstStyle/>
          <a:p>
            <a:r>
              <a:rPr lang="ko-KR" altLang="en-US" smtClean="0"/>
              <a:t>조직도 </a:t>
            </a:r>
            <a:r>
              <a:rPr lang="en-US" altLang="ko-KR" smtClean="0"/>
              <a:t>- </a:t>
            </a:r>
            <a:r>
              <a:rPr lang="ko-KR" altLang="en-US" smtClean="0"/>
              <a:t>본부</a:t>
            </a:r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916695" y="589521"/>
            <a:ext cx="940279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단장</a:t>
            </a:r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916695" y="1450798"/>
            <a:ext cx="940279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부단장</a:t>
            </a:r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362917" y="2774890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지원부</a:t>
            </a:r>
            <a:endParaRPr lang="ko-KR" altLang="en-US" sz="1600"/>
          </a:p>
        </p:txBody>
      </p:sp>
      <p:sp>
        <p:nvSpPr>
          <p:cNvPr id="7" name="모서리가 둥근 직사각형 6"/>
          <p:cNvSpPr/>
          <p:nvPr/>
        </p:nvSpPr>
        <p:spPr>
          <a:xfrm>
            <a:off x="6512943" y="1450798"/>
            <a:ext cx="940279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참모실</a:t>
            </a: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595003" y="2774889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파견부</a:t>
            </a:r>
            <a:endParaRPr lang="ko-KR" altLang="en-US" sz="160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827089" y="2774889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방위부</a:t>
            </a:r>
            <a:endParaRPr lang="ko-KR" altLang="en-US" sz="160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827089" y="3636166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방위</a:t>
            </a:r>
            <a:r>
              <a:rPr lang="en-US" altLang="ko-KR" sz="1600" smtClean="0"/>
              <a:t>1</a:t>
            </a:r>
            <a:r>
              <a:rPr lang="ko-KR" altLang="en-US" sz="1600" smtClean="0"/>
              <a:t>팀</a:t>
            </a:r>
            <a:endParaRPr lang="ko-KR" altLang="en-US" sz="160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827089" y="4497444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방위</a:t>
            </a:r>
            <a:r>
              <a:rPr lang="en-US" altLang="ko-KR" sz="1600" smtClean="0"/>
              <a:t>2</a:t>
            </a:r>
            <a:r>
              <a:rPr lang="ko-KR" altLang="en-US" sz="1600" smtClean="0"/>
              <a:t>팀</a:t>
            </a:r>
            <a:endParaRPr lang="ko-KR" altLang="en-US" sz="160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595003" y="3634933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파견</a:t>
            </a:r>
            <a:r>
              <a:rPr lang="en-US" altLang="ko-KR" sz="1600" smtClean="0"/>
              <a:t>1</a:t>
            </a:r>
            <a:r>
              <a:rPr lang="ko-KR" altLang="en-US" sz="1600" smtClean="0"/>
              <a:t>팀</a:t>
            </a:r>
            <a:endParaRPr lang="ko-KR" altLang="en-US" sz="160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95003" y="4496211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파견</a:t>
            </a:r>
            <a:r>
              <a:rPr lang="en-US" altLang="ko-KR" sz="1600" dirty="0" smtClean="0"/>
              <a:t>2</a:t>
            </a:r>
            <a:r>
              <a:rPr lang="ko-KR" altLang="en-US" sz="1600" dirty="0" smtClean="0"/>
              <a:t>팀</a:t>
            </a:r>
            <a:endParaRPr lang="ko-KR" altLang="en-US" sz="16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362917" y="3634933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장비 개발실</a:t>
            </a:r>
            <a:endParaRPr lang="ko-KR" altLang="en-US" sz="16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2362916" y="4494976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보급 지원팀</a:t>
            </a:r>
            <a:endParaRPr lang="ko-KR" altLang="en-US" sz="1600"/>
          </a:p>
        </p:txBody>
      </p:sp>
      <p:cxnSp>
        <p:nvCxnSpPr>
          <p:cNvPr id="17" name="직선 연결선 16"/>
          <p:cNvCxnSpPr>
            <a:stCxn id="4" idx="2"/>
            <a:endCxn id="5" idx="0"/>
          </p:cNvCxnSpPr>
          <p:nvPr/>
        </p:nvCxnSpPr>
        <p:spPr>
          <a:xfrm>
            <a:off x="5386835" y="1184744"/>
            <a:ext cx="0" cy="266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5" idx="2"/>
            <a:endCxn id="8" idx="0"/>
          </p:cNvCxnSpPr>
          <p:nvPr/>
        </p:nvCxnSpPr>
        <p:spPr>
          <a:xfrm>
            <a:off x="5386835" y="2046021"/>
            <a:ext cx="1" cy="72886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>
            <a:stCxn id="5" idx="3"/>
            <a:endCxn id="7" idx="1"/>
          </p:cNvCxnSpPr>
          <p:nvPr/>
        </p:nvCxnSpPr>
        <p:spPr>
          <a:xfrm>
            <a:off x="5856974" y="1748410"/>
            <a:ext cx="65596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6" idx="0"/>
            <a:endCxn id="9" idx="0"/>
          </p:cNvCxnSpPr>
          <p:nvPr/>
        </p:nvCxnSpPr>
        <p:spPr>
          <a:xfrm rot="5400000" flipH="1" flipV="1">
            <a:off x="5386836" y="542804"/>
            <a:ext cx="1" cy="4464172"/>
          </a:xfrm>
          <a:prstGeom prst="bentConnector3">
            <a:avLst>
              <a:gd name="adj1" fmla="val 2286010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모서리가 둥근 직사각형 27"/>
          <p:cNvSpPr/>
          <p:nvPr/>
        </p:nvSpPr>
        <p:spPr>
          <a:xfrm>
            <a:off x="4595003" y="5357489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파견</a:t>
            </a:r>
            <a:r>
              <a:rPr lang="en-US" altLang="ko-KR" sz="1600"/>
              <a:t>3</a:t>
            </a:r>
            <a:r>
              <a:rPr lang="ko-KR" altLang="en-US" sz="1600" smtClean="0"/>
              <a:t>팀</a:t>
            </a:r>
            <a:endParaRPr lang="ko-KR" altLang="en-US" sz="1600"/>
          </a:p>
        </p:txBody>
      </p:sp>
      <p:sp>
        <p:nvSpPr>
          <p:cNvPr id="29" name="모서리가 둥근 직사각형 28"/>
          <p:cNvSpPr/>
          <p:nvPr/>
        </p:nvSpPr>
        <p:spPr>
          <a:xfrm>
            <a:off x="2362916" y="5357489"/>
            <a:ext cx="1583665" cy="59522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생존자 지원팀</a:t>
            </a:r>
            <a:endParaRPr lang="ko-KR" altLang="en-US" sz="1600"/>
          </a:p>
        </p:txBody>
      </p:sp>
      <p:cxnSp>
        <p:nvCxnSpPr>
          <p:cNvPr id="16" name="직선 연결선 15"/>
          <p:cNvCxnSpPr>
            <a:stCxn id="6" idx="2"/>
            <a:endCxn id="14" idx="0"/>
          </p:cNvCxnSpPr>
          <p:nvPr/>
        </p:nvCxnSpPr>
        <p:spPr>
          <a:xfrm>
            <a:off x="3154750" y="3370113"/>
            <a:ext cx="0" cy="26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>
            <a:stCxn id="14" idx="2"/>
            <a:endCxn id="15" idx="0"/>
          </p:cNvCxnSpPr>
          <p:nvPr/>
        </p:nvCxnSpPr>
        <p:spPr>
          <a:xfrm flipH="1">
            <a:off x="3154749" y="4230156"/>
            <a:ext cx="1" cy="2648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>
            <a:stCxn id="15" idx="2"/>
            <a:endCxn id="29" idx="0"/>
          </p:cNvCxnSpPr>
          <p:nvPr/>
        </p:nvCxnSpPr>
        <p:spPr>
          <a:xfrm>
            <a:off x="3154749" y="5090199"/>
            <a:ext cx="0" cy="2672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8" idx="2"/>
            <a:endCxn id="12" idx="0"/>
          </p:cNvCxnSpPr>
          <p:nvPr/>
        </p:nvCxnSpPr>
        <p:spPr>
          <a:xfrm>
            <a:off x="5386836" y="3370112"/>
            <a:ext cx="0" cy="26482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>
            <a:stCxn id="13" idx="2"/>
            <a:endCxn id="28" idx="0"/>
          </p:cNvCxnSpPr>
          <p:nvPr/>
        </p:nvCxnSpPr>
        <p:spPr>
          <a:xfrm>
            <a:off x="5386836" y="5091434"/>
            <a:ext cx="0" cy="26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12" idx="2"/>
            <a:endCxn id="13" idx="0"/>
          </p:cNvCxnSpPr>
          <p:nvPr/>
        </p:nvCxnSpPr>
        <p:spPr>
          <a:xfrm>
            <a:off x="5386836" y="4230156"/>
            <a:ext cx="0" cy="26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>
            <a:stCxn id="9" idx="2"/>
            <a:endCxn id="10" idx="0"/>
          </p:cNvCxnSpPr>
          <p:nvPr/>
        </p:nvCxnSpPr>
        <p:spPr>
          <a:xfrm>
            <a:off x="7618922" y="3370112"/>
            <a:ext cx="0" cy="266054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stCxn id="10" idx="2"/>
            <a:endCxn id="11" idx="0"/>
          </p:cNvCxnSpPr>
          <p:nvPr/>
        </p:nvCxnSpPr>
        <p:spPr>
          <a:xfrm>
            <a:off x="7618922" y="4231389"/>
            <a:ext cx="0" cy="2660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09284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본인이 원하거나 계획하여 자경단을 만든 것이 아니라</a:t>
            </a:r>
            <a:r>
              <a:rPr lang="ko-KR" altLang="en-US" sz="2000" dirty="0"/>
              <a:t> </a:t>
            </a:r>
            <a:r>
              <a:rPr lang="ko-KR" altLang="en-US" sz="2000" dirty="0" smtClean="0"/>
              <a:t>단장의 강함과 카리스마에 이끌려 마음대로 따라온 자들에 의해 자경단이 만들어졌다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그렇기에 명목상의 단장이지만 조직에 </a:t>
            </a:r>
            <a:r>
              <a:rPr lang="ko-KR" altLang="en-US" sz="2000" dirty="0" err="1" smtClean="0"/>
              <a:t>얽메이지</a:t>
            </a:r>
            <a:r>
              <a:rPr lang="ko-KR" altLang="en-US" sz="2000" dirty="0" smtClean="0"/>
              <a:t> 않고 자유롭고 독단적인 행동을 한다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/>
              <a:t>나이에 민감함</a:t>
            </a:r>
            <a:endParaRPr lang="en-US" altLang="ko-KR" sz="2000" dirty="0"/>
          </a:p>
          <a:p>
            <a:r>
              <a:rPr lang="ko-KR" altLang="en-US" sz="2000" dirty="0"/>
              <a:t>자주 발이 걸려 넘어지거나 하는 </a:t>
            </a:r>
            <a:r>
              <a:rPr lang="ko-KR" altLang="en-US" sz="2000" dirty="0" smtClean="0"/>
              <a:t>덜렁이</a:t>
            </a:r>
            <a:endParaRPr lang="en-US" altLang="ko-KR" sz="2000" dirty="0" smtClean="0"/>
          </a:p>
          <a:p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endParaRPr lang="en-US" altLang="ko-KR" sz="2000" dirty="0" smtClean="0"/>
          </a:p>
        </p:txBody>
      </p:sp>
    </p:spTree>
    <p:extLst>
      <p:ext uri="{BB962C8B-B14F-4D97-AF65-F5344CB8AC3E}">
        <p14:creationId xmlns:p14="http://schemas.microsoft.com/office/powerpoint/2010/main" val="42094381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8262" y="592580"/>
            <a:ext cx="3553310" cy="52447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8234"/>
          <a:stretch>
            <a:fillRect/>
          </a:stretch>
        </p:blipFill>
        <p:spPr>
          <a:xfrm>
            <a:off x="7988955" y="1160235"/>
            <a:ext cx="1681860" cy="2343523"/>
          </a:xfrm>
          <a:custGeom>
            <a:avLst/>
            <a:gdLst>
              <a:gd name="connsiteX0" fmla="*/ 0 w 2144683"/>
              <a:gd name="connsiteY0" fmla="*/ 0 h 2988425"/>
              <a:gd name="connsiteX1" fmla="*/ 2144683 w 2144683"/>
              <a:gd name="connsiteY1" fmla="*/ 0 h 2988425"/>
              <a:gd name="connsiteX2" fmla="*/ 2144683 w 2144683"/>
              <a:gd name="connsiteY2" fmla="*/ 2988425 h 2988425"/>
              <a:gd name="connsiteX3" fmla="*/ 0 w 2144683"/>
              <a:gd name="connsiteY3" fmla="*/ 2988425 h 29884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4683" h="2988425">
                <a:moveTo>
                  <a:pt x="0" y="0"/>
                </a:moveTo>
                <a:lnTo>
                  <a:pt x="2144683" y="0"/>
                </a:lnTo>
                <a:lnTo>
                  <a:pt x="2144683" y="2988425"/>
                </a:lnTo>
                <a:lnTo>
                  <a:pt x="0" y="2988425"/>
                </a:ln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7770012" y="3471388"/>
            <a:ext cx="211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허벅지까지 내려오는 </a:t>
            </a:r>
            <a:endParaRPr lang="en-US" altLang="ko-KR" sz="1200"/>
          </a:p>
          <a:p>
            <a:pPr algn="ctr"/>
            <a:r>
              <a:rPr lang="ko-KR" altLang="en-US" sz="1200" smtClean="0"/>
              <a:t>진녹색 야상점퍼</a:t>
            </a:r>
            <a:endParaRPr lang="ko-KR" altLang="en-US" sz="120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4537" y="532820"/>
            <a:ext cx="1629900" cy="16299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9664429" y="2162720"/>
            <a:ext cx="211974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회색 스포츠 브라</a:t>
            </a:r>
            <a:endParaRPr lang="ko-KR" altLang="en-US" sz="12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597" y="4700773"/>
            <a:ext cx="1313411" cy="131341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96" t="21232" r="17171" b="11152"/>
          <a:stretch>
            <a:fillRect/>
          </a:stretch>
        </p:blipFill>
        <p:spPr>
          <a:xfrm>
            <a:off x="9755869" y="2610272"/>
            <a:ext cx="1787237" cy="2141410"/>
          </a:xfrm>
          <a:custGeom>
            <a:avLst/>
            <a:gdLst>
              <a:gd name="connsiteX0" fmla="*/ 0 w 1593367"/>
              <a:gd name="connsiteY0" fmla="*/ 0 h 1909121"/>
              <a:gd name="connsiteX1" fmla="*/ 1593367 w 1593367"/>
              <a:gd name="connsiteY1" fmla="*/ 0 h 1909121"/>
              <a:gd name="connsiteX2" fmla="*/ 1593367 w 1593367"/>
              <a:gd name="connsiteY2" fmla="*/ 1909121 h 1909121"/>
              <a:gd name="connsiteX3" fmla="*/ 0 w 1593367"/>
              <a:gd name="connsiteY3" fmla="*/ 1909121 h 1909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3367" h="1909121">
                <a:moveTo>
                  <a:pt x="0" y="0"/>
                </a:moveTo>
                <a:lnTo>
                  <a:pt x="1593367" y="0"/>
                </a:lnTo>
                <a:lnTo>
                  <a:pt x="1593367" y="1909121"/>
                </a:lnTo>
                <a:lnTo>
                  <a:pt x="0" y="1909121"/>
                </a:lnTo>
                <a:close/>
              </a:path>
            </a:pathLst>
          </a:custGeom>
        </p:spPr>
      </p:pic>
      <p:sp>
        <p:nvSpPr>
          <p:cNvPr id="23" name="TextBox 22"/>
          <p:cNvSpPr txBox="1"/>
          <p:nvPr/>
        </p:nvSpPr>
        <p:spPr>
          <a:xfrm>
            <a:off x="9589614" y="6014184"/>
            <a:ext cx="230570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smtClean="0"/>
              <a:t>진갈색 밀리터리 팬츠</a:t>
            </a:r>
            <a:r>
              <a:rPr lang="en-US" altLang="ko-KR" sz="1200" smtClean="0"/>
              <a:t/>
            </a:r>
            <a:br>
              <a:rPr lang="en-US" altLang="ko-KR" sz="1200" smtClean="0"/>
            </a:br>
            <a:r>
              <a:rPr lang="en-US" altLang="ko-KR" sz="1200" smtClean="0"/>
              <a:t>+</a:t>
            </a:r>
            <a:r>
              <a:rPr lang="ko-KR" altLang="en-US" sz="1200" smtClean="0"/>
              <a:t>베이지색 미군화</a:t>
            </a:r>
            <a:endParaRPr lang="ko-KR" altLang="en-US" sz="1200"/>
          </a:p>
        </p:txBody>
      </p:sp>
      <p:sp>
        <p:nvSpPr>
          <p:cNvPr id="24" name="TextBox 23"/>
          <p:cNvSpPr txBox="1"/>
          <p:nvPr/>
        </p:nvSpPr>
        <p:spPr>
          <a:xfrm>
            <a:off x="125271" y="130915"/>
            <a:ext cx="211974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※</a:t>
            </a:r>
            <a:r>
              <a:rPr lang="ko-KR" altLang="en-US" sz="1600" dirty="0" smtClean="0"/>
              <a:t>프로필</a:t>
            </a:r>
            <a:endParaRPr lang="en-US" altLang="ko-KR" sz="1600" dirty="0" smtClean="0"/>
          </a:p>
          <a:p>
            <a:r>
              <a:rPr lang="ko-KR" altLang="en-US" sz="1200" dirty="0" smtClean="0"/>
              <a:t>이름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한나</a:t>
            </a:r>
            <a:endParaRPr lang="en-US" altLang="ko-KR" sz="1200" dirty="0" smtClean="0"/>
          </a:p>
          <a:p>
            <a:r>
              <a:rPr lang="ko-KR" altLang="en-US" sz="1200" dirty="0" smtClean="0"/>
              <a:t>나이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만</a:t>
            </a:r>
            <a:r>
              <a:rPr lang="en-US" altLang="ko-KR" sz="1200" dirty="0" smtClean="0"/>
              <a:t>): 30</a:t>
            </a:r>
          </a:p>
          <a:p>
            <a:r>
              <a:rPr lang="ko-KR" altLang="en-US" sz="1200" dirty="0" smtClean="0"/>
              <a:t>직업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자경단 단장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전직 용병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키</a:t>
            </a:r>
            <a:r>
              <a:rPr lang="en-US" altLang="ko-KR" sz="1200" dirty="0" smtClean="0"/>
              <a:t>: 172</a:t>
            </a:r>
          </a:p>
          <a:p>
            <a:r>
              <a:rPr lang="ko-KR" altLang="en-US" sz="1200" dirty="0" smtClean="0"/>
              <a:t>무게</a:t>
            </a:r>
            <a:r>
              <a:rPr lang="en-US" altLang="ko-KR" sz="1200" dirty="0" smtClean="0"/>
              <a:t>: 58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D</a:t>
            </a:r>
            <a:r>
              <a:rPr lang="ko-KR" altLang="en-US" sz="1200" dirty="0" smtClean="0"/>
              <a:t>컵</a:t>
            </a:r>
            <a:endParaRPr lang="en-US" altLang="ko-KR" sz="1200" dirty="0"/>
          </a:p>
          <a:p>
            <a:r>
              <a:rPr lang="ko-KR" altLang="en-US" sz="1200" dirty="0" err="1" smtClean="0"/>
              <a:t>슬림하면서</a:t>
            </a:r>
            <a:r>
              <a:rPr lang="ko-KR" altLang="en-US" sz="1200" dirty="0" smtClean="0"/>
              <a:t> 탄탄한 몸</a:t>
            </a:r>
            <a:endParaRPr lang="en-US" altLang="ko-KR" sz="1200" dirty="0" smtClean="0"/>
          </a:p>
          <a:p>
            <a:r>
              <a:rPr lang="ko-KR" altLang="en-US" sz="1200" dirty="0" err="1" smtClean="0"/>
              <a:t>졸린눈</a:t>
            </a:r>
            <a:endParaRPr lang="en-US" altLang="ko-KR" sz="1200" dirty="0" smtClean="0"/>
          </a:p>
          <a:p>
            <a:r>
              <a:rPr lang="ko-KR" altLang="en-US" sz="1200" dirty="0" smtClean="0"/>
              <a:t>쇄골까지 오는 머리카락</a:t>
            </a:r>
            <a:endParaRPr lang="en-US" altLang="ko-KR" sz="1200" dirty="0" smtClean="0"/>
          </a:p>
          <a:p>
            <a:r>
              <a:rPr lang="ko-KR" altLang="en-US" sz="1200" dirty="0" smtClean="0"/>
              <a:t>부스스한 흑발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블루블랙</a:t>
            </a:r>
            <a:r>
              <a:rPr lang="en-US" altLang="ko-KR" sz="1200" dirty="0" smtClean="0"/>
              <a:t>)</a:t>
            </a:r>
          </a:p>
          <a:p>
            <a:endParaRPr lang="en-US" altLang="ko-KR" sz="1200" dirty="0" smtClean="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148" y="4700773"/>
            <a:ext cx="2568633" cy="1712422"/>
          </a:xfrm>
          <a:prstGeom prst="rect">
            <a:avLst/>
          </a:prstGeom>
        </p:spPr>
      </p:pic>
      <p:sp>
        <p:nvSpPr>
          <p:cNvPr id="28" name="TextBox 27"/>
          <p:cNvSpPr txBox="1"/>
          <p:nvPr/>
        </p:nvSpPr>
        <p:spPr>
          <a:xfrm>
            <a:off x="362584" y="6475849"/>
            <a:ext cx="26517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smtClean="0"/>
              <a:t>무기</a:t>
            </a:r>
            <a:r>
              <a:rPr lang="en-US" altLang="ko-KR" sz="1400" smtClean="0"/>
              <a:t>: </a:t>
            </a:r>
            <a:r>
              <a:rPr lang="ko-KR" altLang="en-US" sz="1400" smtClean="0"/>
              <a:t>양손 구르카 나이프</a:t>
            </a:r>
            <a:endParaRPr lang="ko-KR" altLang="en-US" sz="140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555" y="1780010"/>
            <a:ext cx="1107016" cy="830262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2515454" y="2651690"/>
            <a:ext cx="11512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 err="1" smtClean="0"/>
              <a:t>비타스틱</a:t>
            </a:r>
            <a:endParaRPr lang="ko-KR" altLang="en-US" sz="1400" dirty="0"/>
          </a:p>
        </p:txBody>
      </p:sp>
      <p:cxnSp>
        <p:nvCxnSpPr>
          <p:cNvPr id="3" name="직선 화살표 연결선 2"/>
          <p:cNvCxnSpPr>
            <a:stCxn id="29" idx="3"/>
          </p:cNvCxnSpPr>
          <p:nvPr/>
        </p:nvCxnSpPr>
        <p:spPr>
          <a:xfrm>
            <a:off x="3644571" y="2195141"/>
            <a:ext cx="1356637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9971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부단장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단장이 신뢰하는 인물이자 실질적으로 조직을 운영하는 리더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자주 자리를 비우는 단장을 대신하여 조직을 지휘하고 세계적으로 영향력을 키워나가고 있다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농담을 좋아하고 넉살이 좋아 가볍게 보일 수 있지만 다방면으로 뛰어난 팔방미인이자 수완가이다</a:t>
            </a:r>
            <a:r>
              <a:rPr lang="en-US" altLang="ko-KR" sz="2000" dirty="0" smtClean="0"/>
              <a:t>.</a:t>
            </a:r>
          </a:p>
          <a:p>
            <a:r>
              <a:rPr lang="ko-KR" altLang="en-US" sz="2000" dirty="0" smtClean="0"/>
              <a:t>단장을 놀리는 것을 특히 좋아한다</a:t>
            </a:r>
            <a:r>
              <a:rPr lang="en-US" altLang="ko-KR" sz="2000" dirty="0" smtClean="0"/>
              <a:t>.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40341984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0704"/>
          <a:stretch>
            <a:fillRect/>
          </a:stretch>
        </p:blipFill>
        <p:spPr>
          <a:xfrm>
            <a:off x="4968641" y="437296"/>
            <a:ext cx="1388064" cy="1305740"/>
          </a:xfrm>
          <a:custGeom>
            <a:avLst/>
            <a:gdLst>
              <a:gd name="connsiteX0" fmla="*/ 0 w 1504443"/>
              <a:gd name="connsiteY0" fmla="*/ 0 h 1415217"/>
              <a:gd name="connsiteX1" fmla="*/ 1504443 w 1504443"/>
              <a:gd name="connsiteY1" fmla="*/ 0 h 1415217"/>
              <a:gd name="connsiteX2" fmla="*/ 1504443 w 1504443"/>
              <a:gd name="connsiteY2" fmla="*/ 1415217 h 1415217"/>
              <a:gd name="connsiteX3" fmla="*/ 0 w 1504443"/>
              <a:gd name="connsiteY3" fmla="*/ 1415217 h 14152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04443" h="1415217">
                <a:moveTo>
                  <a:pt x="0" y="0"/>
                </a:moveTo>
                <a:lnTo>
                  <a:pt x="1504443" y="0"/>
                </a:lnTo>
                <a:lnTo>
                  <a:pt x="1504443" y="1415217"/>
                </a:lnTo>
                <a:lnTo>
                  <a:pt x="0" y="1415217"/>
                </a:lnTo>
                <a:close/>
              </a:path>
            </a:pathLst>
          </a:custGeom>
        </p:spPr>
      </p:pic>
      <p:sp>
        <p:nvSpPr>
          <p:cNvPr id="7" name="TextBox 6"/>
          <p:cNvSpPr txBox="1"/>
          <p:nvPr/>
        </p:nvSpPr>
        <p:spPr>
          <a:xfrm>
            <a:off x="125270" y="130915"/>
            <a:ext cx="365702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※</a:t>
            </a:r>
            <a:r>
              <a:rPr lang="ko-KR" altLang="en-US" sz="1600" dirty="0" smtClean="0"/>
              <a:t>프로필</a:t>
            </a:r>
            <a:endParaRPr lang="en-US" altLang="ko-KR" sz="1600" dirty="0" smtClean="0"/>
          </a:p>
          <a:p>
            <a:r>
              <a:rPr lang="ko-KR" altLang="en-US" sz="1200" dirty="0" smtClean="0"/>
              <a:t>이름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데이비드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크롤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애칭 </a:t>
            </a:r>
            <a:r>
              <a:rPr lang="en-US" altLang="ko-KR" sz="1200" dirty="0" smtClean="0"/>
              <a:t>: </a:t>
            </a:r>
            <a:r>
              <a:rPr lang="ko-KR" altLang="en-US" sz="1200" dirty="0" err="1" smtClean="0"/>
              <a:t>데비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나이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만</a:t>
            </a:r>
            <a:r>
              <a:rPr lang="en-US" altLang="ko-KR" sz="1200" dirty="0" smtClean="0"/>
              <a:t>): 29</a:t>
            </a:r>
          </a:p>
          <a:p>
            <a:r>
              <a:rPr lang="ko-KR" altLang="en-US" sz="1200" dirty="0" smtClean="0"/>
              <a:t>직업</a:t>
            </a:r>
            <a:r>
              <a:rPr lang="en-US" altLang="ko-KR" sz="1200" dirty="0" smtClean="0"/>
              <a:t>: </a:t>
            </a:r>
            <a:r>
              <a:rPr lang="ko-KR" altLang="en-US" sz="1200" dirty="0" smtClean="0"/>
              <a:t>자경단 부단장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전직 </a:t>
            </a:r>
            <a:r>
              <a:rPr lang="ko-KR" altLang="en-US" sz="1200" dirty="0" err="1" smtClean="0"/>
              <a:t>월가</a:t>
            </a:r>
            <a:r>
              <a:rPr lang="ko-KR" altLang="en-US" sz="1200" dirty="0" smtClean="0"/>
              <a:t> 엘리트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무기상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키</a:t>
            </a:r>
            <a:r>
              <a:rPr lang="en-US" altLang="ko-KR" sz="1200" dirty="0" smtClean="0"/>
              <a:t>: 184</a:t>
            </a:r>
          </a:p>
          <a:p>
            <a:r>
              <a:rPr lang="ko-KR" altLang="en-US" sz="1200" dirty="0" smtClean="0"/>
              <a:t>무게</a:t>
            </a:r>
            <a:r>
              <a:rPr lang="en-US" altLang="ko-KR" sz="1200" dirty="0" smtClean="0"/>
              <a:t>: 80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+5</a:t>
            </a:r>
            <a:r>
              <a:rPr lang="ko-KR" altLang="en-US" sz="1200" dirty="0" smtClean="0"/>
              <a:t>살 정도의 노안</a:t>
            </a:r>
            <a:endParaRPr lang="en-US" altLang="ko-KR" sz="1200" dirty="0" smtClean="0"/>
          </a:p>
          <a:p>
            <a:r>
              <a:rPr lang="ko-KR" altLang="en-US" sz="1200" dirty="0" smtClean="0"/>
              <a:t>옅은 수염</a:t>
            </a:r>
            <a:endParaRPr lang="en-US" altLang="ko-KR" sz="1200" dirty="0" smtClean="0"/>
          </a:p>
          <a:p>
            <a:r>
              <a:rPr lang="ko-KR" altLang="en-US" sz="1200" dirty="0" smtClean="0"/>
              <a:t>짧고 깔끔한 </a:t>
            </a:r>
            <a:r>
              <a:rPr lang="ko-KR" altLang="en-US" sz="1200" dirty="0" err="1" smtClean="0"/>
              <a:t>리젠트</a:t>
            </a:r>
            <a:r>
              <a:rPr lang="ko-KR" altLang="en-US" sz="1200" dirty="0" smtClean="0"/>
              <a:t> 머리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브라운</a:t>
            </a:r>
            <a:r>
              <a:rPr lang="en-US" altLang="ko-KR" sz="1200" dirty="0" smtClean="0"/>
              <a:t>)</a:t>
            </a:r>
          </a:p>
          <a:p>
            <a:r>
              <a:rPr lang="ko-KR" altLang="en-US" sz="1200" dirty="0" smtClean="0"/>
              <a:t>다부지고 탄탄한 몸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  <a:p>
            <a:endParaRPr lang="en-US" altLang="ko-KR" sz="1200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858"/>
          <a:stretch>
            <a:fillRect/>
          </a:stretch>
        </p:blipFill>
        <p:spPr>
          <a:xfrm flipH="1">
            <a:off x="4572633" y="1912088"/>
            <a:ext cx="2180079" cy="3203118"/>
          </a:xfrm>
          <a:custGeom>
            <a:avLst/>
            <a:gdLst>
              <a:gd name="connsiteX0" fmla="*/ 0 w 2537680"/>
              <a:gd name="connsiteY0" fmla="*/ 0 h 3809181"/>
              <a:gd name="connsiteX1" fmla="*/ 2537680 w 2537680"/>
              <a:gd name="connsiteY1" fmla="*/ 0 h 3809181"/>
              <a:gd name="connsiteX2" fmla="*/ 2537680 w 2537680"/>
              <a:gd name="connsiteY2" fmla="*/ 3809181 h 3809181"/>
              <a:gd name="connsiteX3" fmla="*/ 0 w 2537680"/>
              <a:gd name="connsiteY3" fmla="*/ 3809181 h 38091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680" h="3809181">
                <a:moveTo>
                  <a:pt x="0" y="0"/>
                </a:moveTo>
                <a:lnTo>
                  <a:pt x="2537680" y="0"/>
                </a:lnTo>
                <a:lnTo>
                  <a:pt x="2537680" y="3809181"/>
                </a:lnTo>
                <a:lnTo>
                  <a:pt x="0" y="3809181"/>
                </a:lnTo>
                <a:close/>
              </a:path>
            </a:pathLst>
          </a:cu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4345" y="2033982"/>
            <a:ext cx="1250565" cy="186819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905" y="4779201"/>
            <a:ext cx="2411732" cy="1364136"/>
          </a:xfrm>
          <a:prstGeom prst="rect">
            <a:avLst/>
          </a:prstGeom>
        </p:spPr>
      </p:pic>
      <p:sp>
        <p:nvSpPr>
          <p:cNvPr id="13" name="직사각형 12"/>
          <p:cNvSpPr/>
          <p:nvPr/>
        </p:nvSpPr>
        <p:spPr>
          <a:xfrm>
            <a:off x="951523" y="6169554"/>
            <a:ext cx="2228495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/>
              <a:t>무기</a:t>
            </a:r>
            <a:r>
              <a:rPr lang="en-US" altLang="ko-KR" sz="1200" smtClean="0"/>
              <a:t>: </a:t>
            </a:r>
            <a:r>
              <a:rPr lang="ko-KR" altLang="en-US" sz="1200" smtClean="0"/>
              <a:t>레이저 스나이퍼 라이플</a:t>
            </a:r>
            <a:endParaRPr lang="ko-KR" altLang="en-US" sz="120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6543" y="1912088"/>
            <a:ext cx="1665731" cy="2959331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3825" y="5326053"/>
            <a:ext cx="1537693" cy="1273402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9510908" y="4910577"/>
            <a:ext cx="121700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smtClean="0"/>
              <a:t>양팔 기계 의수</a:t>
            </a:r>
            <a:endParaRPr lang="ko-KR" altLang="en-US" sz="1200"/>
          </a:p>
        </p:txBody>
      </p:sp>
      <p:sp>
        <p:nvSpPr>
          <p:cNvPr id="17" name="직사각형 16"/>
          <p:cNvSpPr/>
          <p:nvPr/>
        </p:nvSpPr>
        <p:spPr>
          <a:xfrm>
            <a:off x="7512117" y="3902172"/>
            <a:ext cx="101502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smtClean="0"/>
              <a:t>SF </a:t>
            </a:r>
            <a:r>
              <a:rPr lang="ko-KR" altLang="en-US" sz="1200" smtClean="0"/>
              <a:t>방탄조끼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12040535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9" name="표 28"/>
          <p:cNvGraphicFramePr>
            <a:graphicFrameLocks noGrp="1"/>
          </p:cNvGraphicFramePr>
          <p:nvPr>
            <p:extLst/>
          </p:nvPr>
        </p:nvGraphicFramePr>
        <p:xfrm>
          <a:off x="9340630" y="3422376"/>
          <a:ext cx="1443211" cy="26124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50240">
                  <a:extLst>
                    <a:ext uri="{9D8B030D-6E8A-4147-A177-3AD203B41FA5}">
                      <a16:colId xmlns:a16="http://schemas.microsoft.com/office/drawing/2014/main" val="3820682085"/>
                    </a:ext>
                  </a:extLst>
                </a:gridCol>
                <a:gridCol w="792971">
                  <a:extLst>
                    <a:ext uri="{9D8B030D-6E8A-4147-A177-3AD203B41FA5}">
                      <a16:colId xmlns:a16="http://schemas.microsoft.com/office/drawing/2014/main" val="85367278"/>
                    </a:ext>
                  </a:extLst>
                </a:gridCol>
              </a:tblGrid>
              <a:tr h="522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기본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10197"/>
                  </a:ext>
                </a:extLst>
              </a:tr>
              <a:tr h="522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희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69387"/>
                  </a:ext>
                </a:extLst>
              </a:tr>
              <a:tr h="522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노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845034"/>
                  </a:ext>
                </a:extLst>
              </a:tr>
              <a:tr h="522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애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32202"/>
                  </a:ext>
                </a:extLst>
              </a:tr>
              <a:tr h="52249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mtClean="0">
                          <a:solidFill>
                            <a:schemeClr val="bg1"/>
                          </a:solidFill>
                        </a:rPr>
                        <a:t>락</a:t>
                      </a:r>
                      <a:endParaRPr lang="ko-KR" altLang="en-US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900553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76635" y="0"/>
            <a:ext cx="2799323" cy="42881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8699" y="4323174"/>
            <a:ext cx="3207023" cy="234766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9356" y="593930"/>
            <a:ext cx="1945178" cy="194517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0690" y="593930"/>
            <a:ext cx="1538666" cy="194517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576" t="6465" r="26797" b="84692"/>
          <a:stretch>
            <a:fillRect/>
          </a:stretch>
        </p:blipFill>
        <p:spPr>
          <a:xfrm>
            <a:off x="10132486" y="3396183"/>
            <a:ext cx="545122" cy="551851"/>
          </a:xfrm>
          <a:custGeom>
            <a:avLst/>
            <a:gdLst>
              <a:gd name="connsiteX0" fmla="*/ 0 w 599095"/>
              <a:gd name="connsiteY0" fmla="*/ 0 h 606490"/>
              <a:gd name="connsiteX1" fmla="*/ 599095 w 599095"/>
              <a:gd name="connsiteY1" fmla="*/ 0 h 606490"/>
              <a:gd name="connsiteX2" fmla="*/ 599095 w 599095"/>
              <a:gd name="connsiteY2" fmla="*/ 606490 h 606490"/>
              <a:gd name="connsiteX3" fmla="*/ 0 w 599095"/>
              <a:gd name="connsiteY3" fmla="*/ 606490 h 6064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095" h="606490">
                <a:moveTo>
                  <a:pt x="0" y="0"/>
                </a:moveTo>
                <a:lnTo>
                  <a:pt x="599095" y="0"/>
                </a:lnTo>
                <a:lnTo>
                  <a:pt x="599095" y="606490"/>
                </a:lnTo>
                <a:lnTo>
                  <a:pt x="0" y="606490"/>
                </a:lnTo>
                <a:close/>
              </a:path>
            </a:pathLst>
          </a:cu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97" t="31290" r="20843" b="25761"/>
          <a:stretch>
            <a:fillRect/>
          </a:stretch>
        </p:blipFill>
        <p:spPr>
          <a:xfrm>
            <a:off x="10139182" y="3966230"/>
            <a:ext cx="538426" cy="488235"/>
          </a:xfrm>
          <a:custGeom>
            <a:avLst/>
            <a:gdLst>
              <a:gd name="connsiteX0" fmla="*/ 0 w 2784746"/>
              <a:gd name="connsiteY0" fmla="*/ 0 h 2525155"/>
              <a:gd name="connsiteX1" fmla="*/ 2784746 w 2784746"/>
              <a:gd name="connsiteY1" fmla="*/ 0 h 2525155"/>
              <a:gd name="connsiteX2" fmla="*/ 2784746 w 2784746"/>
              <a:gd name="connsiteY2" fmla="*/ 2525155 h 2525155"/>
              <a:gd name="connsiteX3" fmla="*/ 0 w 2784746"/>
              <a:gd name="connsiteY3" fmla="*/ 2525155 h 2525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84746" h="2525155">
                <a:moveTo>
                  <a:pt x="0" y="0"/>
                </a:moveTo>
                <a:lnTo>
                  <a:pt x="2784746" y="0"/>
                </a:lnTo>
                <a:lnTo>
                  <a:pt x="2784746" y="2525155"/>
                </a:lnTo>
                <a:lnTo>
                  <a:pt x="0" y="2525155"/>
                </a:lnTo>
                <a:close/>
              </a:path>
            </a:pathLst>
          </a:cu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26" t="12491" b="67398"/>
          <a:stretch>
            <a:fillRect/>
          </a:stretch>
        </p:blipFill>
        <p:spPr>
          <a:xfrm>
            <a:off x="10145525" y="5516630"/>
            <a:ext cx="545122" cy="488235"/>
          </a:xfrm>
          <a:custGeom>
            <a:avLst/>
            <a:gdLst>
              <a:gd name="connsiteX0" fmla="*/ 0 w 1539919"/>
              <a:gd name="connsiteY0" fmla="*/ 0 h 1379220"/>
              <a:gd name="connsiteX1" fmla="*/ 1539919 w 1539919"/>
              <a:gd name="connsiteY1" fmla="*/ 0 h 1379220"/>
              <a:gd name="connsiteX2" fmla="*/ 1539919 w 1539919"/>
              <a:gd name="connsiteY2" fmla="*/ 1379220 h 1379220"/>
              <a:gd name="connsiteX3" fmla="*/ 0 w 1539919"/>
              <a:gd name="connsiteY3" fmla="*/ 1379220 h 13792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39919" h="1379220">
                <a:moveTo>
                  <a:pt x="0" y="0"/>
                </a:moveTo>
                <a:lnTo>
                  <a:pt x="1539919" y="0"/>
                </a:lnTo>
                <a:lnTo>
                  <a:pt x="1539919" y="1379220"/>
                </a:lnTo>
                <a:lnTo>
                  <a:pt x="0" y="1379220"/>
                </a:lnTo>
                <a:close/>
              </a:path>
            </a:pathLst>
          </a:cu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03" t="29497" r="24377" b="20904"/>
          <a:stretch>
            <a:fillRect/>
          </a:stretch>
        </p:blipFill>
        <p:spPr>
          <a:xfrm>
            <a:off x="10152128" y="5003811"/>
            <a:ext cx="551437" cy="493196"/>
          </a:xfrm>
          <a:custGeom>
            <a:avLst/>
            <a:gdLst>
              <a:gd name="connsiteX0" fmla="*/ 1051147 w 2102294"/>
              <a:gd name="connsiteY0" fmla="*/ 0 h 1880258"/>
              <a:gd name="connsiteX1" fmla="*/ 2102294 w 2102294"/>
              <a:gd name="connsiteY1" fmla="*/ 940129 h 1880258"/>
              <a:gd name="connsiteX2" fmla="*/ 1051147 w 2102294"/>
              <a:gd name="connsiteY2" fmla="*/ 1880258 h 1880258"/>
              <a:gd name="connsiteX3" fmla="*/ 0 w 2102294"/>
              <a:gd name="connsiteY3" fmla="*/ 940129 h 1880258"/>
              <a:gd name="connsiteX4" fmla="*/ 1051147 w 2102294"/>
              <a:gd name="connsiteY4" fmla="*/ 0 h 1880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2294" h="1880258">
                <a:moveTo>
                  <a:pt x="1051147" y="0"/>
                </a:moveTo>
                <a:cubicBezTo>
                  <a:pt x="1631679" y="0"/>
                  <a:pt x="2102294" y="420910"/>
                  <a:pt x="2102294" y="940129"/>
                </a:cubicBezTo>
                <a:cubicBezTo>
                  <a:pt x="2102294" y="1459348"/>
                  <a:pt x="1631679" y="1880258"/>
                  <a:pt x="1051147" y="1880258"/>
                </a:cubicBezTo>
                <a:cubicBezTo>
                  <a:pt x="470615" y="1880258"/>
                  <a:pt x="0" y="1459348"/>
                  <a:pt x="0" y="940129"/>
                </a:cubicBezTo>
                <a:cubicBezTo>
                  <a:pt x="0" y="420910"/>
                  <a:pt x="470615" y="0"/>
                  <a:pt x="1051147" y="0"/>
                </a:cubicBezTo>
                <a:close/>
              </a:path>
            </a:pathLst>
          </a:cu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90" t="18559" r="40460" b="42212"/>
          <a:stretch>
            <a:fillRect/>
          </a:stretch>
        </p:blipFill>
        <p:spPr>
          <a:xfrm>
            <a:off x="10132608" y="4490688"/>
            <a:ext cx="570957" cy="509037"/>
          </a:xfrm>
          <a:custGeom>
            <a:avLst/>
            <a:gdLst>
              <a:gd name="connsiteX0" fmla="*/ 377190 w 754380"/>
              <a:gd name="connsiteY0" fmla="*/ 0 h 672568"/>
              <a:gd name="connsiteX1" fmla="*/ 754380 w 754380"/>
              <a:gd name="connsiteY1" fmla="*/ 336284 h 672568"/>
              <a:gd name="connsiteX2" fmla="*/ 377190 w 754380"/>
              <a:gd name="connsiteY2" fmla="*/ 672568 h 672568"/>
              <a:gd name="connsiteX3" fmla="*/ 0 w 754380"/>
              <a:gd name="connsiteY3" fmla="*/ 336284 h 672568"/>
              <a:gd name="connsiteX4" fmla="*/ 377190 w 754380"/>
              <a:gd name="connsiteY4" fmla="*/ 0 h 672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380" h="672568">
                <a:moveTo>
                  <a:pt x="377190" y="0"/>
                </a:moveTo>
                <a:cubicBezTo>
                  <a:pt x="585506" y="0"/>
                  <a:pt x="754380" y="150559"/>
                  <a:pt x="754380" y="336284"/>
                </a:cubicBezTo>
                <a:cubicBezTo>
                  <a:pt x="754380" y="522009"/>
                  <a:pt x="585506" y="672568"/>
                  <a:pt x="377190" y="672568"/>
                </a:cubicBezTo>
                <a:cubicBezTo>
                  <a:pt x="168874" y="672568"/>
                  <a:pt x="0" y="522009"/>
                  <a:pt x="0" y="336284"/>
                </a:cubicBezTo>
                <a:cubicBezTo>
                  <a:pt x="0" y="150559"/>
                  <a:pt x="168874" y="0"/>
                  <a:pt x="377190" y="0"/>
                </a:cubicBezTo>
                <a:close/>
              </a:path>
            </a:pathLst>
          </a:custGeom>
        </p:spPr>
      </p:pic>
      <p:sp>
        <p:nvSpPr>
          <p:cNvPr id="30" name="TextBox 29"/>
          <p:cNvSpPr txBox="1"/>
          <p:nvPr/>
        </p:nvSpPr>
        <p:spPr>
          <a:xfrm>
            <a:off x="9551002" y="2597051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헤어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9551002" y="6053057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표정</a:t>
            </a:r>
            <a:r>
              <a:rPr lang="en-US" altLang="ko-KR" smtClean="0"/>
              <a:t>&gt;</a:t>
            </a:r>
            <a:endParaRPr lang="ko-KR" altLang="en-US"/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11" t="63122" r="23751" b="8981"/>
          <a:stretch>
            <a:fillRect/>
          </a:stretch>
        </p:blipFill>
        <p:spPr>
          <a:xfrm>
            <a:off x="6865722" y="1238354"/>
            <a:ext cx="958684" cy="656330"/>
          </a:xfrm>
          <a:custGeom>
            <a:avLst/>
            <a:gdLst>
              <a:gd name="connsiteX0" fmla="*/ 0 w 958684"/>
              <a:gd name="connsiteY0" fmla="*/ 0 h 656330"/>
              <a:gd name="connsiteX1" fmla="*/ 958684 w 958684"/>
              <a:gd name="connsiteY1" fmla="*/ 0 h 656330"/>
              <a:gd name="connsiteX2" fmla="*/ 958684 w 958684"/>
              <a:gd name="connsiteY2" fmla="*/ 656330 h 656330"/>
              <a:gd name="connsiteX3" fmla="*/ 0 w 958684"/>
              <a:gd name="connsiteY3" fmla="*/ 656330 h 6563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8684" h="656330">
                <a:moveTo>
                  <a:pt x="0" y="0"/>
                </a:moveTo>
                <a:lnTo>
                  <a:pt x="958684" y="0"/>
                </a:lnTo>
                <a:lnTo>
                  <a:pt x="958684" y="656330"/>
                </a:lnTo>
                <a:lnTo>
                  <a:pt x="0" y="656330"/>
                </a:lnTo>
                <a:close/>
              </a:path>
            </a:pathLst>
          </a:custGeom>
        </p:spPr>
      </p:pic>
      <p:sp>
        <p:nvSpPr>
          <p:cNvPr id="35" name="TextBox 34"/>
          <p:cNvSpPr txBox="1"/>
          <p:nvPr/>
        </p:nvSpPr>
        <p:spPr>
          <a:xfrm>
            <a:off x="199504" y="123389"/>
            <a:ext cx="3208713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/>
              <a:t>※</a:t>
            </a:r>
            <a:r>
              <a:rPr lang="ko-KR" altLang="en-US" sz="3200" smtClean="0"/>
              <a:t>무도가</a:t>
            </a:r>
            <a:r>
              <a:rPr lang="en-US" altLang="ko-KR" sz="3200" smtClean="0"/>
              <a:t>A</a:t>
            </a:r>
          </a:p>
          <a:p>
            <a:endParaRPr lang="en-US" altLang="ko-KR" sz="3200"/>
          </a:p>
          <a:p>
            <a:r>
              <a:rPr lang="ko-KR" altLang="en-US" sz="1600" smtClean="0"/>
              <a:t>특징</a:t>
            </a:r>
            <a:endParaRPr lang="en-US" altLang="ko-KR" sz="1600" smtClean="0"/>
          </a:p>
          <a:p>
            <a:pPr marL="342900" indent="-342900">
              <a:buAutoNum type="arabicPeriod"/>
            </a:pPr>
            <a:r>
              <a:rPr lang="ko-KR" altLang="en-US" sz="1600" smtClean="0"/>
              <a:t>순수한 무예에 대한 욕구로 가득차있음</a:t>
            </a: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 smtClean="0"/>
          </a:p>
          <a:p>
            <a:pPr marL="342900" indent="-342900">
              <a:buAutoNum type="arabicPeriod"/>
            </a:pPr>
            <a:r>
              <a:rPr lang="ko-KR" altLang="en-US" sz="1600" smtClean="0"/>
              <a:t>천진난만하고 귀여운 성격</a:t>
            </a:r>
            <a:endParaRPr lang="en-US" altLang="ko-KR" sz="1600" smtClean="0"/>
          </a:p>
          <a:p>
            <a:pPr marL="342900" indent="-342900">
              <a:buFontTx/>
              <a:buAutoNum type="arabicPeriod"/>
            </a:pPr>
            <a:endParaRPr lang="en-US" altLang="ko-KR" sz="1600" smtClean="0"/>
          </a:p>
          <a:p>
            <a:pPr marL="342900" indent="-342900">
              <a:buFontTx/>
              <a:buAutoNum type="arabicPeriod"/>
            </a:pPr>
            <a:r>
              <a:rPr lang="ko-KR" altLang="en-US" sz="1600" smtClean="0"/>
              <a:t>전투 </a:t>
            </a:r>
            <a:r>
              <a:rPr lang="ko-KR" altLang="en-US" sz="1600"/>
              <a:t>시에 희열에 의한 광기어린 표정이 드러난다</a:t>
            </a:r>
            <a:r>
              <a:rPr lang="en-US" altLang="ko-KR" sz="1600" smtClean="0"/>
              <a:t>.</a:t>
            </a:r>
          </a:p>
          <a:p>
            <a:pPr marL="342900" indent="-342900">
              <a:buFontTx/>
              <a:buAutoNum type="arabicPeriod"/>
            </a:pPr>
            <a:endParaRPr lang="en-US" altLang="ko-KR" sz="1600" smtClean="0"/>
          </a:p>
          <a:p>
            <a:pPr marL="342900" indent="-342900">
              <a:buFontTx/>
              <a:buAutoNum type="arabicPeriod"/>
            </a:pPr>
            <a:r>
              <a:rPr lang="ko-KR" altLang="en-US" sz="1600" smtClean="0"/>
              <a:t>가슴</a:t>
            </a:r>
            <a:r>
              <a:rPr lang="en-US" altLang="ko-KR" sz="1600"/>
              <a:t>, </a:t>
            </a:r>
            <a:r>
              <a:rPr lang="ko-KR" altLang="en-US" sz="1600"/>
              <a:t>손</a:t>
            </a:r>
            <a:r>
              <a:rPr lang="en-US" altLang="ko-KR" sz="1600"/>
              <a:t>, </a:t>
            </a:r>
            <a:r>
              <a:rPr lang="ko-KR" altLang="en-US" sz="1600"/>
              <a:t>발에 </a:t>
            </a:r>
            <a:r>
              <a:rPr lang="ko-KR" altLang="en-US" sz="1600" smtClean="0"/>
              <a:t>압박붕대</a:t>
            </a:r>
            <a:r>
              <a:rPr lang="en-US" altLang="ko-KR" sz="1600" smtClean="0"/>
              <a:t>      </a:t>
            </a:r>
            <a:r>
              <a:rPr lang="ko-KR" altLang="en-US" sz="1600" smtClean="0"/>
              <a:t>발가락은 맨살</a:t>
            </a:r>
            <a:endParaRPr lang="en-US" altLang="ko-KR" sz="1600" smtClean="0"/>
          </a:p>
          <a:p>
            <a:pPr marL="342900" indent="-342900">
              <a:buFontTx/>
              <a:buAutoNum type="arabicPeriod"/>
            </a:pPr>
            <a:endParaRPr lang="en-US" altLang="ko-KR" sz="1600"/>
          </a:p>
          <a:p>
            <a:pPr marL="342900" indent="-342900">
              <a:buFontTx/>
              <a:buAutoNum type="arabicPeriod"/>
            </a:pPr>
            <a:r>
              <a:rPr lang="ko-KR" altLang="en-US" sz="1600" smtClean="0"/>
              <a:t>허벅지가 다 드러나는 짧은 반바지에 태권도 도복 겉옷</a:t>
            </a:r>
            <a:endParaRPr lang="en-US" altLang="ko-KR" sz="1600"/>
          </a:p>
          <a:p>
            <a:pPr marL="342900" indent="-342900">
              <a:buAutoNum type="arabicPeriod"/>
            </a:pP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 smtClean="0"/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5219700" y="1490663"/>
            <a:ext cx="1646022" cy="7585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04243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세계관 요약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199" y="1325563"/>
            <a:ext cx="10639425" cy="5532437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ko-KR" altLang="en-US" sz="1600" dirty="0" err="1" smtClean="0">
                <a:solidFill>
                  <a:schemeClr val="bg1"/>
                </a:solidFill>
              </a:rPr>
              <a:t>휴머노이드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사이보그 상용화 등 과학기술이 비약적으로 발전된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근미래의</a:t>
            </a:r>
            <a:r>
              <a:rPr lang="ko-KR" altLang="en-US" sz="1600" dirty="0" smtClean="0">
                <a:solidFill>
                  <a:schemeClr val="bg1"/>
                </a:solidFill>
              </a:rPr>
              <a:t> 지구에 거리 </a:t>
            </a:r>
            <a:r>
              <a:rPr lang="en-US" altLang="ko-KR" sz="1600" dirty="0" smtClean="0">
                <a:solidFill>
                  <a:schemeClr val="bg1"/>
                </a:solidFill>
              </a:rPr>
              <a:t>200</a:t>
            </a:r>
            <a:r>
              <a:rPr lang="ko-KR" altLang="en-US" sz="1600" dirty="0" smtClean="0">
                <a:solidFill>
                  <a:schemeClr val="bg1"/>
                </a:solidFill>
              </a:rPr>
              <a:t>광년 이내의 </a:t>
            </a: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ko-KR" altLang="en-US" sz="1600" dirty="0" err="1" smtClean="0">
                <a:solidFill>
                  <a:schemeClr val="bg1"/>
                </a:solidFill>
              </a:rPr>
              <a:t>초신성이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폭발하여 그 여파로 인류를 포함한 지구의 생명체의 </a:t>
            </a:r>
            <a:r>
              <a:rPr lang="en-US" altLang="ko-KR" sz="1600" dirty="0" smtClean="0">
                <a:solidFill>
                  <a:schemeClr val="bg1"/>
                </a:solidFill>
              </a:rPr>
              <a:t>90%</a:t>
            </a:r>
            <a:r>
              <a:rPr lang="ko-KR" altLang="en-US" sz="1600" dirty="0" smtClean="0">
                <a:solidFill>
                  <a:schemeClr val="bg1"/>
                </a:solidFill>
              </a:rPr>
              <a:t>가 사멸하였다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이 재해를 예측하고 있던 일부 기관들은 이 사실을 알리지 않고 자신들끼리만 비밀리에 대응 준비를 하고 </a:t>
            </a: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ko-KR" altLang="en-US" sz="1600" dirty="0" smtClean="0">
                <a:solidFill>
                  <a:schemeClr val="bg1"/>
                </a:solidFill>
              </a:rPr>
              <a:t>있었다</a:t>
            </a:r>
            <a:r>
              <a:rPr lang="en-US" altLang="ko-KR" sz="1600" dirty="0" smtClean="0">
                <a:solidFill>
                  <a:schemeClr val="bg1"/>
                </a:solidFill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</a:rPr>
              <a:t>그렇기에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초신성</a:t>
            </a:r>
            <a:r>
              <a:rPr lang="ko-KR" altLang="en-US" sz="1600" dirty="0" smtClean="0">
                <a:solidFill>
                  <a:schemeClr val="bg1"/>
                </a:solidFill>
              </a:rPr>
              <a:t> 폭발의 여파에도 아무런 피해를 입지 않았고 재해가 일어난 후의 황폐한 </a:t>
            </a:r>
            <a:r>
              <a:rPr lang="ko-KR" altLang="en-US" sz="1600" dirty="0" smtClean="0">
                <a:solidFill>
                  <a:schemeClr val="bg1"/>
                </a:solidFill>
              </a:rPr>
              <a:t>세계에서 </a:t>
            </a: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ko-KR" altLang="en-US" sz="1600" dirty="0" smtClean="0">
                <a:solidFill>
                  <a:schemeClr val="bg1"/>
                </a:solidFill>
              </a:rPr>
              <a:t>구명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구조한다는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명목하에</a:t>
            </a:r>
            <a:r>
              <a:rPr lang="ko-KR" altLang="en-US" sz="1600" dirty="0" smtClean="0">
                <a:solidFill>
                  <a:schemeClr val="bg1"/>
                </a:solidFill>
              </a:rPr>
              <a:t> 손쉽게 여러 지역을 점령한다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그러나 기관들의 점령지 이외의 치안문제와 중소세력들의 궐기 등 많은 문제점이 발생하였고 무엇보다도 </a:t>
            </a: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ko-KR" altLang="en-US" sz="1600" dirty="0" smtClean="0">
                <a:solidFill>
                  <a:schemeClr val="bg1"/>
                </a:solidFill>
              </a:rPr>
              <a:t>아무도 </a:t>
            </a:r>
            <a:r>
              <a:rPr lang="ko-KR" altLang="en-US" sz="1600" dirty="0" smtClean="0">
                <a:solidFill>
                  <a:schemeClr val="bg1"/>
                </a:solidFill>
              </a:rPr>
              <a:t>예상하지 못한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괴생물체의</a:t>
            </a:r>
            <a:r>
              <a:rPr lang="ko-KR" altLang="en-US" sz="1600" dirty="0" smtClean="0">
                <a:solidFill>
                  <a:schemeClr val="bg1"/>
                </a:solidFill>
              </a:rPr>
              <a:t> 출현과 생물체의 변이 현상으로 인하여 남아있는 인류는 혼란을 겪게 </a:t>
            </a:r>
            <a:r>
              <a:rPr lang="ko-KR" altLang="en-US" sz="1600" dirty="0" smtClean="0">
                <a:solidFill>
                  <a:schemeClr val="bg1"/>
                </a:solidFill>
              </a:rPr>
              <a:t>된다</a:t>
            </a:r>
            <a:r>
              <a:rPr lang="en-US" altLang="ko-KR" sz="1600" dirty="0" smtClean="0">
                <a:solidFill>
                  <a:schemeClr val="bg1"/>
                </a:solidFill>
              </a:rPr>
              <a:t>. 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이러한 혼란을 잠재우기 위해 세계 각지에서 동시다발적으로 자경단</a:t>
            </a:r>
            <a:r>
              <a:rPr lang="en-US" altLang="ko-KR" sz="1600" dirty="0" smtClean="0">
                <a:solidFill>
                  <a:schemeClr val="bg1"/>
                </a:solidFill>
              </a:rPr>
              <a:t>(</a:t>
            </a:r>
            <a:r>
              <a:rPr lang="en-US" altLang="ko-KR" sz="1600" dirty="0">
                <a:solidFill>
                  <a:schemeClr val="bg1"/>
                </a:solidFill>
              </a:rPr>
              <a:t>The Vigilantes</a:t>
            </a:r>
            <a:r>
              <a:rPr lang="en-US" altLang="ko-KR" sz="1600" dirty="0" smtClean="0">
                <a:solidFill>
                  <a:schemeClr val="bg1"/>
                </a:solidFill>
              </a:rPr>
              <a:t>)</a:t>
            </a:r>
            <a:r>
              <a:rPr lang="ko-KR" altLang="en-US" sz="1600" dirty="0" smtClean="0">
                <a:solidFill>
                  <a:schemeClr val="bg1"/>
                </a:solidFill>
              </a:rPr>
              <a:t>이 조직되어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괴생물체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en-US" altLang="ko-KR" sz="1600" dirty="0" smtClean="0">
                <a:solidFill>
                  <a:schemeClr val="bg1"/>
                </a:solidFill>
              </a:rPr>
              <a:t/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ko-KR" altLang="en-US" sz="1600" dirty="0" smtClean="0">
                <a:solidFill>
                  <a:schemeClr val="bg1"/>
                </a:solidFill>
              </a:rPr>
              <a:t>퇴치</a:t>
            </a:r>
            <a:r>
              <a:rPr lang="en-US" altLang="ko-KR" sz="1600" dirty="0" smtClean="0">
                <a:solidFill>
                  <a:schemeClr val="bg1"/>
                </a:solidFill>
              </a:rPr>
              <a:t>, </a:t>
            </a:r>
            <a:r>
              <a:rPr lang="ko-KR" altLang="en-US" sz="1600" dirty="0" smtClean="0">
                <a:solidFill>
                  <a:schemeClr val="bg1"/>
                </a:solidFill>
              </a:rPr>
              <a:t>치안 유지를 담당하기 시작한다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r>
              <a:rPr lang="ko-KR" altLang="en-US" sz="1600" dirty="0" smtClean="0">
                <a:solidFill>
                  <a:schemeClr val="bg1"/>
                </a:solidFill>
              </a:rPr>
              <a:t>기관들은 서로 경쟁하듯 세력권을 넓혀갔지만 예상치도 못한 일이 발생한다</a:t>
            </a:r>
            <a:r>
              <a:rPr lang="en-US" altLang="ko-KR" sz="1600" dirty="0" smtClean="0">
                <a:solidFill>
                  <a:schemeClr val="bg1"/>
                </a:solidFill>
              </a:rPr>
              <a:t>.</a:t>
            </a:r>
            <a:br>
              <a:rPr lang="en-US" altLang="ko-KR" sz="1600" dirty="0" smtClean="0">
                <a:solidFill>
                  <a:schemeClr val="bg1"/>
                </a:solidFill>
              </a:rPr>
            </a:br>
            <a:r>
              <a:rPr lang="ko-KR" altLang="en-US" sz="1600" dirty="0" smtClean="0">
                <a:solidFill>
                  <a:schemeClr val="bg1"/>
                </a:solidFill>
              </a:rPr>
              <a:t>폭발한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초신성의</a:t>
            </a:r>
            <a:r>
              <a:rPr lang="ko-KR" altLang="en-US" sz="1600" dirty="0" smtClean="0">
                <a:solidFill>
                  <a:schemeClr val="bg1"/>
                </a:solidFill>
              </a:rPr>
              <a:t> 잔해</a:t>
            </a:r>
            <a:r>
              <a:rPr lang="en-US" altLang="ko-KR" sz="1600" dirty="0" smtClean="0">
                <a:solidFill>
                  <a:schemeClr val="bg1"/>
                </a:solidFill>
              </a:rPr>
              <a:t>＇</a:t>
            </a:r>
            <a:r>
              <a:rPr lang="ko-KR" altLang="en-US" sz="1600" dirty="0" smtClean="0">
                <a:solidFill>
                  <a:schemeClr val="bg1"/>
                </a:solidFill>
              </a:rPr>
              <a:t>별의 파편</a:t>
            </a:r>
            <a:r>
              <a:rPr lang="en-US" altLang="ko-KR" sz="1600" dirty="0" smtClean="0">
                <a:solidFill>
                  <a:schemeClr val="bg1"/>
                </a:solidFill>
              </a:rPr>
              <a:t>‘</a:t>
            </a:r>
            <a:r>
              <a:rPr lang="ko-KR" altLang="en-US" sz="1600" dirty="0" smtClean="0">
                <a:solidFill>
                  <a:schemeClr val="bg1"/>
                </a:solidFill>
              </a:rPr>
              <a:t>이 대량으로 낙하한 지점을 중심으로 대량의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괴생명체가</a:t>
            </a:r>
            <a:r>
              <a:rPr lang="ko-KR" altLang="en-US" sz="1600" dirty="0" smtClean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출현하여</a:t>
            </a:r>
            <a:r>
              <a:rPr lang="en-US" altLang="ko-KR" sz="1600" dirty="0">
                <a:solidFill>
                  <a:schemeClr val="bg1"/>
                </a:solidFill>
              </a:rPr>
              <a:t> </a:t>
            </a:r>
            <a:r>
              <a:rPr lang="ko-KR" altLang="en-US" sz="1600" dirty="0" smtClean="0">
                <a:solidFill>
                  <a:schemeClr val="bg1"/>
                </a:solidFill>
              </a:rPr>
              <a:t>군세를 </a:t>
            </a:r>
            <a:r>
              <a:rPr lang="ko-KR" altLang="en-US" sz="1600" dirty="0" smtClean="0">
                <a:solidFill>
                  <a:schemeClr val="bg1"/>
                </a:solidFill>
              </a:rPr>
              <a:t>이룬 것이었다</a:t>
            </a:r>
            <a:r>
              <a:rPr lang="en-US" altLang="ko-KR" sz="1600" dirty="0" smtClean="0">
                <a:solidFill>
                  <a:schemeClr val="bg1"/>
                </a:solidFill>
              </a:rPr>
              <a:t>. </a:t>
            </a:r>
            <a:r>
              <a:rPr lang="ko-KR" altLang="en-US" sz="1600" dirty="0" smtClean="0">
                <a:solidFill>
                  <a:schemeClr val="bg1"/>
                </a:solidFill>
              </a:rPr>
              <a:t>그렇기에 국가를 건설한 기관들은 각 </a:t>
            </a:r>
            <a:r>
              <a:rPr lang="ko-KR" altLang="en-US" sz="1600" dirty="0" err="1" smtClean="0">
                <a:solidFill>
                  <a:schemeClr val="bg1"/>
                </a:solidFill>
              </a:rPr>
              <a:t>괴생명체</a:t>
            </a:r>
            <a:r>
              <a:rPr lang="ko-KR" altLang="en-US" sz="1600" dirty="0" smtClean="0">
                <a:solidFill>
                  <a:schemeClr val="bg1"/>
                </a:solidFill>
              </a:rPr>
              <a:t> 대량 출현 지역에 대하여 전선을 </a:t>
            </a:r>
            <a:r>
              <a:rPr lang="ko-KR" altLang="en-US" sz="1600" dirty="0" smtClean="0">
                <a:solidFill>
                  <a:schemeClr val="bg1"/>
                </a:solidFill>
              </a:rPr>
              <a:t>구축한다</a:t>
            </a:r>
            <a:r>
              <a:rPr lang="en-US" altLang="ko-KR" sz="1600" dirty="0">
                <a:solidFill>
                  <a:schemeClr val="bg1"/>
                </a:solidFill>
              </a:rPr>
              <a:t>.</a:t>
            </a:r>
            <a:endParaRPr lang="en-US" altLang="ko-KR" sz="1600" dirty="0" smtClean="0">
              <a:solidFill>
                <a:schemeClr val="bg1"/>
              </a:solidFill>
            </a:endParaRPr>
          </a:p>
          <a:p>
            <a:pPr marL="514350" indent="-514350">
              <a:buFont typeface="+mj-lt"/>
              <a:buAutoNum type="arabicPeriod"/>
            </a:pPr>
            <a:endParaRPr lang="en-US" altLang="ko-KR" sz="1600" dirty="0">
              <a:solidFill>
                <a:schemeClr val="bg1"/>
              </a:solidFill>
            </a:endParaRPr>
          </a:p>
          <a:p>
            <a:endParaRPr lang="ko-KR" altLang="en-US" sz="1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34824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6" name="표 25"/>
          <p:cNvGraphicFramePr>
            <a:graphicFrameLocks noGrp="1"/>
          </p:cNvGraphicFramePr>
          <p:nvPr>
            <p:extLst/>
          </p:nvPr>
        </p:nvGraphicFramePr>
        <p:xfrm>
          <a:off x="8297889" y="2898113"/>
          <a:ext cx="3738941" cy="33667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4197">
                  <a:extLst>
                    <a:ext uri="{9D8B030D-6E8A-4147-A177-3AD203B41FA5}">
                      <a16:colId xmlns:a16="http://schemas.microsoft.com/office/drawing/2014/main" val="3820682085"/>
                    </a:ext>
                  </a:extLst>
                </a:gridCol>
                <a:gridCol w="1429892">
                  <a:extLst>
                    <a:ext uri="{9D8B030D-6E8A-4147-A177-3AD203B41FA5}">
                      <a16:colId xmlns:a16="http://schemas.microsoft.com/office/drawing/2014/main" val="85367278"/>
                    </a:ext>
                  </a:extLst>
                </a:gridCol>
                <a:gridCol w="1404852">
                  <a:extLst>
                    <a:ext uri="{9D8B030D-6E8A-4147-A177-3AD203B41FA5}">
                      <a16:colId xmlns:a16="http://schemas.microsoft.com/office/drawing/2014/main" val="2889382213"/>
                    </a:ext>
                  </a:extLst>
                </a:gridCol>
              </a:tblGrid>
              <a:tr h="673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smtClean="0">
                          <a:solidFill>
                            <a:schemeClr val="bg1"/>
                          </a:solidFill>
                        </a:rPr>
                        <a:t>기본</a:t>
                      </a:r>
                      <a:endParaRPr lang="ko-KR" altLang="en-US" sz="2300" dirty="0">
                        <a:solidFill>
                          <a:schemeClr val="bg1"/>
                        </a:solidFill>
                      </a:endParaRPr>
                    </a:p>
                  </a:txBody>
                  <a:tcPr marL="117839" marR="117839" marT="58919" marB="5891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510197"/>
                  </a:ext>
                </a:extLst>
              </a:tr>
              <a:tr h="673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smtClean="0">
                          <a:solidFill>
                            <a:schemeClr val="bg1"/>
                          </a:solidFill>
                        </a:rPr>
                        <a:t>희</a:t>
                      </a:r>
                      <a:endParaRPr lang="ko-KR" altLang="en-US" sz="2300" dirty="0">
                        <a:solidFill>
                          <a:schemeClr val="bg1"/>
                        </a:solidFill>
                      </a:endParaRPr>
                    </a:p>
                  </a:txBody>
                  <a:tcPr marL="117839" marR="117839" marT="58919" marB="5891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6269387"/>
                  </a:ext>
                </a:extLst>
              </a:tr>
              <a:tr h="673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mtClean="0">
                          <a:solidFill>
                            <a:schemeClr val="bg1"/>
                          </a:solidFill>
                        </a:rPr>
                        <a:t>노</a:t>
                      </a:r>
                      <a:endParaRPr lang="ko-KR" altLang="en-US" sz="2300">
                        <a:solidFill>
                          <a:schemeClr val="bg1"/>
                        </a:solidFill>
                      </a:endParaRPr>
                    </a:p>
                  </a:txBody>
                  <a:tcPr marL="117839" marR="117839" marT="58919" marB="5891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83845034"/>
                  </a:ext>
                </a:extLst>
              </a:tr>
              <a:tr h="673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smtClean="0">
                          <a:solidFill>
                            <a:schemeClr val="bg1"/>
                          </a:solidFill>
                        </a:rPr>
                        <a:t>애</a:t>
                      </a:r>
                      <a:endParaRPr lang="ko-KR" altLang="en-US" sz="2300">
                        <a:solidFill>
                          <a:schemeClr val="bg1"/>
                        </a:solidFill>
                      </a:endParaRPr>
                    </a:p>
                  </a:txBody>
                  <a:tcPr marL="117839" marR="117839" marT="58919" marB="5891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40632202"/>
                  </a:ext>
                </a:extLst>
              </a:tr>
              <a:tr h="6733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300" dirty="0" err="1" smtClean="0">
                          <a:solidFill>
                            <a:schemeClr val="bg1"/>
                          </a:solidFill>
                        </a:rPr>
                        <a:t>락</a:t>
                      </a:r>
                      <a:endParaRPr lang="ko-KR" altLang="en-US" sz="2300" dirty="0">
                        <a:solidFill>
                          <a:schemeClr val="bg1"/>
                        </a:solidFill>
                      </a:endParaRPr>
                    </a:p>
                  </a:txBody>
                  <a:tcPr marL="117839" marR="117839" marT="58919" marB="58919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2300" dirty="0"/>
                    </a:p>
                  </a:txBody>
                  <a:tcPr marL="117839" marR="117839" marT="58919" marB="58919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0900553"/>
                  </a:ext>
                </a:extLst>
              </a:tr>
            </a:tbl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19" t="16348" r="40729" b="80339"/>
          <a:stretch>
            <a:fillRect/>
          </a:stretch>
        </p:blipFill>
        <p:spPr>
          <a:xfrm>
            <a:off x="9219997" y="3119792"/>
            <a:ext cx="1385724" cy="293316"/>
          </a:xfrm>
          <a:custGeom>
            <a:avLst/>
            <a:gdLst>
              <a:gd name="connsiteX0" fmla="*/ 0 w 753741"/>
              <a:gd name="connsiteY0" fmla="*/ 0 h 159544"/>
              <a:gd name="connsiteX1" fmla="*/ 753741 w 753741"/>
              <a:gd name="connsiteY1" fmla="*/ 0 h 159544"/>
              <a:gd name="connsiteX2" fmla="*/ 753741 w 753741"/>
              <a:gd name="connsiteY2" fmla="*/ 159544 h 159544"/>
              <a:gd name="connsiteX3" fmla="*/ 0 w 753741"/>
              <a:gd name="connsiteY3" fmla="*/ 159544 h 1595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53741" h="159544">
                <a:moveTo>
                  <a:pt x="0" y="0"/>
                </a:moveTo>
                <a:lnTo>
                  <a:pt x="753741" y="0"/>
                </a:lnTo>
                <a:lnTo>
                  <a:pt x="753741" y="159544"/>
                </a:lnTo>
                <a:lnTo>
                  <a:pt x="0" y="159544"/>
                </a:lnTo>
                <a:close/>
              </a:path>
            </a:pathLst>
          </a:cu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500" t="35499" r="10859" b="54595"/>
          <a:stretch>
            <a:fillRect/>
          </a:stretch>
        </p:blipFill>
        <p:spPr>
          <a:xfrm rot="21427508">
            <a:off x="10688286" y="2929456"/>
            <a:ext cx="1265980" cy="642883"/>
          </a:xfrm>
          <a:custGeom>
            <a:avLst/>
            <a:gdLst>
              <a:gd name="connsiteX0" fmla="*/ 21638 w 939595"/>
              <a:gd name="connsiteY0" fmla="*/ 0 h 477140"/>
              <a:gd name="connsiteX1" fmla="*/ 939595 w 939595"/>
              <a:gd name="connsiteY1" fmla="*/ 46079 h 477140"/>
              <a:gd name="connsiteX2" fmla="*/ 917957 w 939595"/>
              <a:gd name="connsiteY2" fmla="*/ 477140 h 477140"/>
              <a:gd name="connsiteX3" fmla="*/ 0 w 939595"/>
              <a:gd name="connsiteY3" fmla="*/ 431061 h 477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9595" h="477140">
                <a:moveTo>
                  <a:pt x="21638" y="0"/>
                </a:moveTo>
                <a:lnTo>
                  <a:pt x="939595" y="46079"/>
                </a:lnTo>
                <a:lnTo>
                  <a:pt x="917957" y="477140"/>
                </a:lnTo>
                <a:lnTo>
                  <a:pt x="0" y="431061"/>
                </a:lnTo>
                <a:close/>
              </a:path>
            </a:pathLst>
          </a:cu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683"/>
          <a:stretch>
            <a:fillRect/>
          </a:stretch>
        </p:blipFill>
        <p:spPr>
          <a:xfrm>
            <a:off x="9128557" y="123389"/>
            <a:ext cx="2011045" cy="2339389"/>
          </a:xfrm>
          <a:custGeom>
            <a:avLst/>
            <a:gdLst>
              <a:gd name="connsiteX0" fmla="*/ 0 w 2332686"/>
              <a:gd name="connsiteY0" fmla="*/ 0 h 2713545"/>
              <a:gd name="connsiteX1" fmla="*/ 2332686 w 2332686"/>
              <a:gd name="connsiteY1" fmla="*/ 0 h 2713545"/>
              <a:gd name="connsiteX2" fmla="*/ 2332686 w 2332686"/>
              <a:gd name="connsiteY2" fmla="*/ 2713545 h 2713545"/>
              <a:gd name="connsiteX3" fmla="*/ 0 w 2332686"/>
              <a:gd name="connsiteY3" fmla="*/ 2713545 h 2713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32686" h="2713545">
                <a:moveTo>
                  <a:pt x="0" y="0"/>
                </a:moveTo>
                <a:lnTo>
                  <a:pt x="2332686" y="0"/>
                </a:lnTo>
                <a:lnTo>
                  <a:pt x="2332686" y="2713545"/>
                </a:lnTo>
                <a:lnTo>
                  <a:pt x="0" y="2713545"/>
                </a:lnTo>
                <a:close/>
              </a:path>
            </a:pathLst>
          </a:cu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37" t="36304" r="28537" b="45955"/>
          <a:stretch>
            <a:fillRect/>
          </a:stretch>
        </p:blipFill>
        <p:spPr>
          <a:xfrm>
            <a:off x="9437978" y="5047334"/>
            <a:ext cx="881180" cy="454895"/>
          </a:xfrm>
          <a:custGeom>
            <a:avLst/>
            <a:gdLst>
              <a:gd name="connsiteX0" fmla="*/ 0 w 2346960"/>
              <a:gd name="connsiteY0" fmla="*/ 0 h 1211580"/>
              <a:gd name="connsiteX1" fmla="*/ 2346960 w 2346960"/>
              <a:gd name="connsiteY1" fmla="*/ 0 h 1211580"/>
              <a:gd name="connsiteX2" fmla="*/ 2346960 w 2346960"/>
              <a:gd name="connsiteY2" fmla="*/ 1211580 h 1211580"/>
              <a:gd name="connsiteX3" fmla="*/ 0 w 2346960"/>
              <a:gd name="connsiteY3" fmla="*/ 1211580 h 12115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46960" h="1211580">
                <a:moveTo>
                  <a:pt x="0" y="0"/>
                </a:moveTo>
                <a:lnTo>
                  <a:pt x="2346960" y="0"/>
                </a:lnTo>
                <a:lnTo>
                  <a:pt x="2346960" y="1211580"/>
                </a:lnTo>
                <a:lnTo>
                  <a:pt x="0" y="1211580"/>
                </a:lnTo>
                <a:close/>
              </a:path>
            </a:pathLst>
          </a:custGeom>
        </p:spPr>
      </p:pic>
      <p:pic>
        <p:nvPicPr>
          <p:cNvPr id="16" name="그림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80" t="14222" r="45654" b="69556"/>
          <a:stretch>
            <a:fillRect/>
          </a:stretch>
        </p:blipFill>
        <p:spPr>
          <a:xfrm>
            <a:off x="10990964" y="4896833"/>
            <a:ext cx="652581" cy="703150"/>
          </a:xfrm>
          <a:custGeom>
            <a:avLst/>
            <a:gdLst>
              <a:gd name="connsiteX0" fmla="*/ 516255 w 1032510"/>
              <a:gd name="connsiteY0" fmla="*/ 0 h 1112520"/>
              <a:gd name="connsiteX1" fmla="*/ 1032510 w 1032510"/>
              <a:gd name="connsiteY1" fmla="*/ 556260 h 1112520"/>
              <a:gd name="connsiteX2" fmla="*/ 516255 w 1032510"/>
              <a:gd name="connsiteY2" fmla="*/ 1112520 h 1112520"/>
              <a:gd name="connsiteX3" fmla="*/ 0 w 1032510"/>
              <a:gd name="connsiteY3" fmla="*/ 556260 h 1112520"/>
              <a:gd name="connsiteX4" fmla="*/ 516255 w 1032510"/>
              <a:gd name="connsiteY4" fmla="*/ 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32510" h="1112520">
                <a:moveTo>
                  <a:pt x="516255" y="0"/>
                </a:moveTo>
                <a:cubicBezTo>
                  <a:pt x="801375" y="0"/>
                  <a:pt x="1032510" y="249046"/>
                  <a:pt x="1032510" y="556260"/>
                </a:cubicBezTo>
                <a:cubicBezTo>
                  <a:pt x="1032510" y="863474"/>
                  <a:pt x="801375" y="1112520"/>
                  <a:pt x="516255" y="1112520"/>
                </a:cubicBezTo>
                <a:cubicBezTo>
                  <a:pt x="231135" y="1112520"/>
                  <a:pt x="0" y="863474"/>
                  <a:pt x="0" y="556260"/>
                </a:cubicBezTo>
                <a:cubicBezTo>
                  <a:pt x="0" y="249046"/>
                  <a:pt x="231135" y="0"/>
                  <a:pt x="516255" y="0"/>
                </a:cubicBezTo>
                <a:close/>
              </a:path>
            </a:pathLst>
          </a:cu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128" t="18198" r="39381" b="71135"/>
          <a:stretch>
            <a:fillRect/>
          </a:stretch>
        </p:blipFill>
        <p:spPr>
          <a:xfrm>
            <a:off x="9523891" y="3603682"/>
            <a:ext cx="709354" cy="582210"/>
          </a:xfrm>
          <a:custGeom>
            <a:avLst/>
            <a:gdLst>
              <a:gd name="connsiteX0" fmla="*/ 445635 w 891270"/>
              <a:gd name="connsiteY0" fmla="*/ 0 h 731520"/>
              <a:gd name="connsiteX1" fmla="*/ 891270 w 891270"/>
              <a:gd name="connsiteY1" fmla="*/ 365760 h 731520"/>
              <a:gd name="connsiteX2" fmla="*/ 445635 w 891270"/>
              <a:gd name="connsiteY2" fmla="*/ 731520 h 731520"/>
              <a:gd name="connsiteX3" fmla="*/ 0 w 891270"/>
              <a:gd name="connsiteY3" fmla="*/ 365760 h 731520"/>
              <a:gd name="connsiteX4" fmla="*/ 445635 w 891270"/>
              <a:gd name="connsiteY4" fmla="*/ 0 h 731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91270" h="731520">
                <a:moveTo>
                  <a:pt x="445635" y="0"/>
                </a:moveTo>
                <a:cubicBezTo>
                  <a:pt x="691752" y="0"/>
                  <a:pt x="891270" y="163756"/>
                  <a:pt x="891270" y="365760"/>
                </a:cubicBezTo>
                <a:cubicBezTo>
                  <a:pt x="891270" y="567764"/>
                  <a:pt x="691752" y="731520"/>
                  <a:pt x="445635" y="731520"/>
                </a:cubicBezTo>
                <a:cubicBezTo>
                  <a:pt x="199518" y="731520"/>
                  <a:pt x="0" y="567764"/>
                  <a:pt x="0" y="365760"/>
                </a:cubicBezTo>
                <a:cubicBezTo>
                  <a:pt x="0" y="163756"/>
                  <a:pt x="199518" y="0"/>
                  <a:pt x="445635" y="0"/>
                </a:cubicBezTo>
                <a:close/>
              </a:path>
            </a:pathLst>
          </a:cu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59" t="33503" r="27252" b="12309"/>
          <a:stretch>
            <a:fillRect/>
          </a:stretch>
        </p:blipFill>
        <p:spPr>
          <a:xfrm>
            <a:off x="10923982" y="3618441"/>
            <a:ext cx="794587" cy="578192"/>
          </a:xfrm>
          <a:custGeom>
            <a:avLst/>
            <a:gdLst>
              <a:gd name="connsiteX0" fmla="*/ 2042827 w 4085654"/>
              <a:gd name="connsiteY0" fmla="*/ 0 h 2972984"/>
              <a:gd name="connsiteX1" fmla="*/ 4085654 w 4085654"/>
              <a:gd name="connsiteY1" fmla="*/ 1486492 h 2972984"/>
              <a:gd name="connsiteX2" fmla="*/ 2042827 w 4085654"/>
              <a:gd name="connsiteY2" fmla="*/ 2972984 h 2972984"/>
              <a:gd name="connsiteX3" fmla="*/ 0 w 4085654"/>
              <a:gd name="connsiteY3" fmla="*/ 1486492 h 2972984"/>
              <a:gd name="connsiteX4" fmla="*/ 2042827 w 4085654"/>
              <a:gd name="connsiteY4" fmla="*/ 0 h 29729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85654" h="2972984">
                <a:moveTo>
                  <a:pt x="2042827" y="0"/>
                </a:moveTo>
                <a:cubicBezTo>
                  <a:pt x="3171049" y="0"/>
                  <a:pt x="4085654" y="665525"/>
                  <a:pt x="4085654" y="1486492"/>
                </a:cubicBezTo>
                <a:cubicBezTo>
                  <a:pt x="4085654" y="2307459"/>
                  <a:pt x="3171049" y="2972984"/>
                  <a:pt x="2042827" y="2972984"/>
                </a:cubicBezTo>
                <a:cubicBezTo>
                  <a:pt x="914605" y="2972984"/>
                  <a:pt x="0" y="2307459"/>
                  <a:pt x="0" y="1486492"/>
                </a:cubicBezTo>
                <a:cubicBezTo>
                  <a:pt x="0" y="665525"/>
                  <a:pt x="914605" y="0"/>
                  <a:pt x="2042827" y="0"/>
                </a:cubicBezTo>
                <a:close/>
              </a:path>
            </a:pathLst>
          </a:cu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54" b="83621"/>
          <a:stretch>
            <a:fillRect/>
          </a:stretch>
        </p:blipFill>
        <p:spPr>
          <a:xfrm flipH="1">
            <a:off x="9219997" y="4393021"/>
            <a:ext cx="1391496" cy="447184"/>
          </a:xfrm>
          <a:custGeom>
            <a:avLst/>
            <a:gdLst>
              <a:gd name="connsiteX0" fmla="*/ 0 w 3431823"/>
              <a:gd name="connsiteY0" fmla="*/ 0 h 1123301"/>
              <a:gd name="connsiteX1" fmla="*/ 3431823 w 3431823"/>
              <a:gd name="connsiteY1" fmla="*/ 0 h 1123301"/>
              <a:gd name="connsiteX2" fmla="*/ 3431823 w 3431823"/>
              <a:gd name="connsiteY2" fmla="*/ 1123301 h 1123301"/>
              <a:gd name="connsiteX3" fmla="*/ 0 w 3431823"/>
              <a:gd name="connsiteY3" fmla="*/ 1123301 h 11233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31823" h="1123301">
                <a:moveTo>
                  <a:pt x="0" y="0"/>
                </a:moveTo>
                <a:lnTo>
                  <a:pt x="3431823" y="0"/>
                </a:lnTo>
                <a:lnTo>
                  <a:pt x="3431823" y="1123301"/>
                </a:lnTo>
                <a:lnTo>
                  <a:pt x="0" y="1123301"/>
                </a:lnTo>
                <a:close/>
              </a:path>
            </a:pathLst>
          </a:custGeom>
        </p:spPr>
      </p:pic>
      <p:sp>
        <p:nvSpPr>
          <p:cNvPr id="27" name="TextBox 26"/>
          <p:cNvSpPr txBox="1"/>
          <p:nvPr/>
        </p:nvSpPr>
        <p:spPr>
          <a:xfrm>
            <a:off x="9722012" y="6264823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표정</a:t>
            </a:r>
            <a:r>
              <a:rPr lang="en-US" altLang="ko-KR" smtClean="0"/>
              <a:t>&gt;</a:t>
            </a:r>
            <a:endParaRPr lang="ko-KR" altLang="en-US"/>
          </a:p>
        </p:txBody>
      </p:sp>
      <p:pic>
        <p:nvPicPr>
          <p:cNvPr id="30" name="그림 29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64" t="33504" r="25526" b="20173"/>
          <a:stretch>
            <a:fillRect/>
          </a:stretch>
        </p:blipFill>
        <p:spPr>
          <a:xfrm>
            <a:off x="9425911" y="5599983"/>
            <a:ext cx="991604" cy="664840"/>
          </a:xfrm>
          <a:custGeom>
            <a:avLst/>
            <a:gdLst>
              <a:gd name="connsiteX0" fmla="*/ 2369127 w 4738254"/>
              <a:gd name="connsiteY0" fmla="*/ 0 h 3176854"/>
              <a:gd name="connsiteX1" fmla="*/ 4738254 w 4738254"/>
              <a:gd name="connsiteY1" fmla="*/ 1588427 h 3176854"/>
              <a:gd name="connsiteX2" fmla="*/ 2369127 w 4738254"/>
              <a:gd name="connsiteY2" fmla="*/ 3176854 h 3176854"/>
              <a:gd name="connsiteX3" fmla="*/ 0 w 4738254"/>
              <a:gd name="connsiteY3" fmla="*/ 1588427 h 3176854"/>
              <a:gd name="connsiteX4" fmla="*/ 2369127 w 4738254"/>
              <a:gd name="connsiteY4" fmla="*/ 0 h 3176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738254" h="3176854">
                <a:moveTo>
                  <a:pt x="2369127" y="0"/>
                </a:moveTo>
                <a:cubicBezTo>
                  <a:pt x="3677560" y="0"/>
                  <a:pt x="4738254" y="711163"/>
                  <a:pt x="4738254" y="1588427"/>
                </a:cubicBezTo>
                <a:cubicBezTo>
                  <a:pt x="4738254" y="2465691"/>
                  <a:pt x="3677560" y="3176854"/>
                  <a:pt x="2369127" y="3176854"/>
                </a:cubicBezTo>
                <a:cubicBezTo>
                  <a:pt x="1060694" y="3176854"/>
                  <a:pt x="0" y="2465691"/>
                  <a:pt x="0" y="1588427"/>
                </a:cubicBezTo>
                <a:cubicBezTo>
                  <a:pt x="0" y="711163"/>
                  <a:pt x="1060694" y="0"/>
                  <a:pt x="2369127" y="0"/>
                </a:cubicBezTo>
                <a:close/>
              </a:path>
            </a:pathLst>
          </a:custGeom>
        </p:spPr>
      </p:pic>
      <p:sp>
        <p:nvSpPr>
          <p:cNvPr id="33" name="TextBox 32"/>
          <p:cNvSpPr txBox="1"/>
          <p:nvPr/>
        </p:nvSpPr>
        <p:spPr>
          <a:xfrm>
            <a:off x="9622846" y="2417942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헤어</a:t>
            </a:r>
            <a:r>
              <a:rPr lang="en-US" altLang="ko-KR" smtClean="0"/>
              <a:t>&gt;</a:t>
            </a:r>
            <a:endParaRPr lang="ko-KR" altLang="en-US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497" t="16690" r="32394" b="65414"/>
          <a:stretch>
            <a:fillRect/>
          </a:stretch>
        </p:blipFill>
        <p:spPr>
          <a:xfrm>
            <a:off x="4075778" y="1981555"/>
            <a:ext cx="804616" cy="1187395"/>
          </a:xfrm>
          <a:custGeom>
            <a:avLst/>
            <a:gdLst>
              <a:gd name="connsiteX0" fmla="*/ 0 w 784860"/>
              <a:gd name="connsiteY0" fmla="*/ 0 h 1158240"/>
              <a:gd name="connsiteX1" fmla="*/ 784860 w 784860"/>
              <a:gd name="connsiteY1" fmla="*/ 0 h 1158240"/>
              <a:gd name="connsiteX2" fmla="*/ 784860 w 784860"/>
              <a:gd name="connsiteY2" fmla="*/ 1158240 h 1158240"/>
              <a:gd name="connsiteX3" fmla="*/ 0 w 784860"/>
              <a:gd name="connsiteY3" fmla="*/ 1158240 h 1158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84860" h="1158240">
                <a:moveTo>
                  <a:pt x="0" y="0"/>
                </a:moveTo>
                <a:lnTo>
                  <a:pt x="784860" y="0"/>
                </a:lnTo>
                <a:lnTo>
                  <a:pt x="784860" y="1158240"/>
                </a:lnTo>
                <a:lnTo>
                  <a:pt x="0" y="1158240"/>
                </a:lnTo>
                <a:close/>
              </a:path>
            </a:pathLst>
          </a:custGeom>
        </p:spPr>
      </p:pic>
      <p:pic>
        <p:nvPicPr>
          <p:cNvPr id="39" name="그림 38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8" t="26380" r="39654" b="50432"/>
          <a:stretch>
            <a:fillRect/>
          </a:stretch>
        </p:blipFill>
        <p:spPr>
          <a:xfrm>
            <a:off x="11059093" y="5627807"/>
            <a:ext cx="659476" cy="609191"/>
          </a:xfrm>
          <a:custGeom>
            <a:avLst/>
            <a:gdLst>
              <a:gd name="connsiteX0" fmla="*/ 396240 w 792480"/>
              <a:gd name="connsiteY0" fmla="*/ 0 h 732054"/>
              <a:gd name="connsiteX1" fmla="*/ 792480 w 792480"/>
              <a:gd name="connsiteY1" fmla="*/ 366027 h 732054"/>
              <a:gd name="connsiteX2" fmla="*/ 396240 w 792480"/>
              <a:gd name="connsiteY2" fmla="*/ 732054 h 732054"/>
              <a:gd name="connsiteX3" fmla="*/ 0 w 792480"/>
              <a:gd name="connsiteY3" fmla="*/ 366027 h 732054"/>
              <a:gd name="connsiteX4" fmla="*/ 396240 w 792480"/>
              <a:gd name="connsiteY4" fmla="*/ 0 h 7320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92480" h="732054">
                <a:moveTo>
                  <a:pt x="396240" y="0"/>
                </a:moveTo>
                <a:cubicBezTo>
                  <a:pt x="615077" y="0"/>
                  <a:pt x="792480" y="163876"/>
                  <a:pt x="792480" y="366027"/>
                </a:cubicBezTo>
                <a:cubicBezTo>
                  <a:pt x="792480" y="568178"/>
                  <a:pt x="615077" y="732054"/>
                  <a:pt x="396240" y="732054"/>
                </a:cubicBezTo>
                <a:cubicBezTo>
                  <a:pt x="177403" y="732054"/>
                  <a:pt x="0" y="568178"/>
                  <a:pt x="0" y="366027"/>
                </a:cubicBezTo>
                <a:cubicBezTo>
                  <a:pt x="0" y="163876"/>
                  <a:pt x="177403" y="0"/>
                  <a:pt x="396240" y="0"/>
                </a:cubicBezTo>
                <a:close/>
              </a:path>
            </a:pathLst>
          </a:cu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77" t="37903" r="41013"/>
          <a:stretch>
            <a:fillRect/>
          </a:stretch>
        </p:blipFill>
        <p:spPr>
          <a:xfrm>
            <a:off x="4012530" y="3225485"/>
            <a:ext cx="931112" cy="3454348"/>
          </a:xfrm>
          <a:custGeom>
            <a:avLst/>
            <a:gdLst>
              <a:gd name="connsiteX0" fmla="*/ 0 w 931112"/>
              <a:gd name="connsiteY0" fmla="*/ 0 h 3454348"/>
              <a:gd name="connsiteX1" fmla="*/ 931112 w 931112"/>
              <a:gd name="connsiteY1" fmla="*/ 0 h 3454348"/>
              <a:gd name="connsiteX2" fmla="*/ 931112 w 931112"/>
              <a:gd name="connsiteY2" fmla="*/ 3454348 h 3454348"/>
              <a:gd name="connsiteX3" fmla="*/ 0 w 931112"/>
              <a:gd name="connsiteY3" fmla="*/ 3454348 h 3454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31112" h="3454348">
                <a:moveTo>
                  <a:pt x="0" y="0"/>
                </a:moveTo>
                <a:lnTo>
                  <a:pt x="931112" y="0"/>
                </a:lnTo>
                <a:lnTo>
                  <a:pt x="931112" y="3454348"/>
                </a:lnTo>
                <a:lnTo>
                  <a:pt x="0" y="3454348"/>
                </a:lnTo>
                <a:close/>
              </a:path>
            </a:pathLst>
          </a:cu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5012" y="212699"/>
            <a:ext cx="1646356" cy="1646356"/>
          </a:xfrm>
          <a:prstGeom prst="rect">
            <a:avLst/>
          </a:prstGeom>
        </p:spPr>
      </p:pic>
      <p:pic>
        <p:nvPicPr>
          <p:cNvPr id="56" name="그림 5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97" r="12390"/>
          <a:stretch>
            <a:fillRect/>
          </a:stretch>
        </p:blipFill>
        <p:spPr>
          <a:xfrm>
            <a:off x="5397404" y="41851"/>
            <a:ext cx="2293862" cy="4779818"/>
          </a:xfrm>
          <a:custGeom>
            <a:avLst/>
            <a:gdLst>
              <a:gd name="connsiteX0" fmla="*/ 0 w 2293862"/>
              <a:gd name="connsiteY0" fmla="*/ 0 h 4779818"/>
              <a:gd name="connsiteX1" fmla="*/ 2293862 w 2293862"/>
              <a:gd name="connsiteY1" fmla="*/ 0 h 4779818"/>
              <a:gd name="connsiteX2" fmla="*/ 2293862 w 2293862"/>
              <a:gd name="connsiteY2" fmla="*/ 4779818 h 4779818"/>
              <a:gd name="connsiteX3" fmla="*/ 0 w 2293862"/>
              <a:gd name="connsiteY3" fmla="*/ 4779818 h 47798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93862" h="4779818">
                <a:moveTo>
                  <a:pt x="0" y="0"/>
                </a:moveTo>
                <a:lnTo>
                  <a:pt x="2293862" y="0"/>
                </a:lnTo>
                <a:lnTo>
                  <a:pt x="2293862" y="4779818"/>
                </a:lnTo>
                <a:lnTo>
                  <a:pt x="0" y="4779818"/>
                </a:lnTo>
                <a:close/>
              </a:path>
            </a:pathLst>
          </a:custGeom>
        </p:spPr>
      </p:pic>
      <p:pic>
        <p:nvPicPr>
          <p:cNvPr id="60" name="그림 59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9" t="60674" r="22274"/>
          <a:stretch>
            <a:fillRect/>
          </a:stretch>
        </p:blipFill>
        <p:spPr>
          <a:xfrm>
            <a:off x="5524905" y="4215736"/>
            <a:ext cx="2077823" cy="2572986"/>
          </a:xfrm>
          <a:custGeom>
            <a:avLst/>
            <a:gdLst>
              <a:gd name="connsiteX0" fmla="*/ 0 w 2177936"/>
              <a:gd name="connsiteY0" fmla="*/ 0 h 2696956"/>
              <a:gd name="connsiteX1" fmla="*/ 2177936 w 2177936"/>
              <a:gd name="connsiteY1" fmla="*/ 0 h 2696956"/>
              <a:gd name="connsiteX2" fmla="*/ 2177936 w 2177936"/>
              <a:gd name="connsiteY2" fmla="*/ 2696956 h 2696956"/>
              <a:gd name="connsiteX3" fmla="*/ 0 w 2177936"/>
              <a:gd name="connsiteY3" fmla="*/ 2696956 h 269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936" h="2696956">
                <a:moveTo>
                  <a:pt x="0" y="0"/>
                </a:moveTo>
                <a:lnTo>
                  <a:pt x="2177936" y="0"/>
                </a:lnTo>
                <a:lnTo>
                  <a:pt x="2177936" y="2696956"/>
                </a:lnTo>
                <a:lnTo>
                  <a:pt x="0" y="2696956"/>
                </a:lnTo>
                <a:close/>
              </a:path>
            </a:pathLst>
          </a:custGeom>
        </p:spPr>
      </p:pic>
      <p:sp>
        <p:nvSpPr>
          <p:cNvPr id="61" name="TextBox 60"/>
          <p:cNvSpPr txBox="1"/>
          <p:nvPr/>
        </p:nvSpPr>
        <p:spPr>
          <a:xfrm>
            <a:off x="199505" y="123389"/>
            <a:ext cx="3075792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smtClean="0"/>
              <a:t>※</a:t>
            </a:r>
            <a:r>
              <a:rPr lang="ko-KR" altLang="en-US" sz="3200" dirty="0" smtClean="0"/>
              <a:t>무도가</a:t>
            </a:r>
            <a:r>
              <a:rPr lang="en-US" altLang="ko-KR" sz="3200" dirty="0" smtClean="0"/>
              <a:t>B</a:t>
            </a:r>
          </a:p>
          <a:p>
            <a:endParaRPr lang="en-US" altLang="ko-KR" sz="1600" dirty="0" smtClean="0"/>
          </a:p>
          <a:p>
            <a:r>
              <a:rPr lang="ko-KR" altLang="en-US" sz="1600" dirty="0" smtClean="0"/>
              <a:t>특징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/>
              <a:t>차갑고 </a:t>
            </a:r>
            <a:r>
              <a:rPr lang="ko-KR" altLang="en-US" sz="1600" dirty="0" err="1" smtClean="0"/>
              <a:t>초점없는</a:t>
            </a:r>
            <a:r>
              <a:rPr lang="ko-KR" altLang="en-US" sz="1600" dirty="0" smtClean="0"/>
              <a:t> 눈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/>
              <a:t>훤칠한 키와 </a:t>
            </a:r>
            <a:r>
              <a:rPr lang="ko-KR" altLang="en-US" sz="1600" dirty="0" err="1" smtClean="0"/>
              <a:t>볼륨감</a:t>
            </a:r>
            <a:r>
              <a:rPr lang="ko-KR" altLang="en-US" sz="1600" dirty="0" smtClean="0"/>
              <a:t> 있고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ko-KR" altLang="en-US" sz="1600" dirty="0" smtClean="0"/>
              <a:t>탄탄한 몸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/>
              <a:t>감정표현이 서툴러서 기쁠 때도 뚱한 표정을 짓거나 활짝 웃는 표정을 못 지어서 이상한 얼굴이 된다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pPr marL="342900" indent="-342900">
              <a:buFont typeface="+mj-lt"/>
              <a:buAutoNum type="arabicPeriod"/>
            </a:pPr>
            <a:endParaRPr lang="en-US" altLang="ko-KR" sz="1600" dirty="0"/>
          </a:p>
          <a:p>
            <a:pPr marL="342900" indent="-342900">
              <a:buFont typeface="+mj-lt"/>
              <a:buAutoNum type="arabicPeriod"/>
            </a:pPr>
            <a:r>
              <a:rPr lang="ko-KR" altLang="en-US" sz="1600" dirty="0" smtClean="0"/>
              <a:t>무릎까지 오는 전투용 </a:t>
            </a:r>
            <a:r>
              <a:rPr lang="ko-KR" altLang="en-US" sz="1600" dirty="0" err="1" smtClean="0"/>
              <a:t>레그</a:t>
            </a:r>
            <a:r>
              <a:rPr lang="ko-KR" altLang="en-US" sz="1600" dirty="0" smtClean="0"/>
              <a:t> 슈트를 장착하고 상의는 목으로 이어지고 등은 트인 </a:t>
            </a:r>
            <a:r>
              <a:rPr lang="ko-KR" altLang="en-US" sz="1600" dirty="0" err="1" smtClean="0"/>
              <a:t>탱크탑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하의는 허벅지가 다 드러난 짧은 레깅스 </a:t>
            </a:r>
            <a:endParaRPr lang="en-US" altLang="ko-KR" sz="1600" dirty="0"/>
          </a:p>
        </p:txBody>
      </p:sp>
    </p:spTree>
    <p:extLst>
      <p:ext uri="{BB962C8B-B14F-4D97-AF65-F5344CB8AC3E}">
        <p14:creationId xmlns:p14="http://schemas.microsoft.com/office/powerpoint/2010/main" val="30542937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59" t="60674" r="22274"/>
          <a:stretch>
            <a:fillRect/>
          </a:stretch>
        </p:blipFill>
        <p:spPr>
          <a:xfrm>
            <a:off x="5729678" y="785461"/>
            <a:ext cx="2077823" cy="2572986"/>
          </a:xfrm>
          <a:custGeom>
            <a:avLst/>
            <a:gdLst>
              <a:gd name="connsiteX0" fmla="*/ 0 w 2177936"/>
              <a:gd name="connsiteY0" fmla="*/ 0 h 2696956"/>
              <a:gd name="connsiteX1" fmla="*/ 2177936 w 2177936"/>
              <a:gd name="connsiteY1" fmla="*/ 0 h 2696956"/>
              <a:gd name="connsiteX2" fmla="*/ 2177936 w 2177936"/>
              <a:gd name="connsiteY2" fmla="*/ 2696956 h 2696956"/>
              <a:gd name="connsiteX3" fmla="*/ 0 w 2177936"/>
              <a:gd name="connsiteY3" fmla="*/ 2696956 h 2696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77936" h="2696956">
                <a:moveTo>
                  <a:pt x="0" y="0"/>
                </a:moveTo>
                <a:lnTo>
                  <a:pt x="2177936" y="0"/>
                </a:lnTo>
                <a:lnTo>
                  <a:pt x="2177936" y="2696956"/>
                </a:lnTo>
                <a:lnTo>
                  <a:pt x="0" y="2696956"/>
                </a:lnTo>
                <a:close/>
              </a:path>
            </a:pathLst>
          </a:cu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19" t="41576" r="35229" b="5818"/>
          <a:stretch>
            <a:fillRect/>
          </a:stretch>
        </p:blipFill>
        <p:spPr>
          <a:xfrm>
            <a:off x="3649288" y="1408752"/>
            <a:ext cx="1695797" cy="3607725"/>
          </a:xfrm>
          <a:custGeom>
            <a:avLst/>
            <a:gdLst>
              <a:gd name="connsiteX0" fmla="*/ 0 w 1695797"/>
              <a:gd name="connsiteY0" fmla="*/ 0 h 3607725"/>
              <a:gd name="connsiteX1" fmla="*/ 1695797 w 1695797"/>
              <a:gd name="connsiteY1" fmla="*/ 0 h 3607725"/>
              <a:gd name="connsiteX2" fmla="*/ 1695797 w 1695797"/>
              <a:gd name="connsiteY2" fmla="*/ 3607725 h 3607725"/>
              <a:gd name="connsiteX3" fmla="*/ 0 w 1695797"/>
              <a:gd name="connsiteY3" fmla="*/ 3607725 h 3607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95797" h="3607725">
                <a:moveTo>
                  <a:pt x="0" y="0"/>
                </a:moveTo>
                <a:lnTo>
                  <a:pt x="1695797" y="0"/>
                </a:lnTo>
                <a:lnTo>
                  <a:pt x="1695797" y="3607725"/>
                </a:lnTo>
                <a:lnTo>
                  <a:pt x="0" y="3607725"/>
                </a:ln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191884" y="1266389"/>
            <a:ext cx="3227288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 smtClean="0"/>
              <a:t>레그</a:t>
            </a:r>
            <a:r>
              <a:rPr lang="ko-KR" altLang="en-US" sz="1600" dirty="0" smtClean="0"/>
              <a:t> 슈트 특징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허벅지</a:t>
            </a:r>
            <a:r>
              <a:rPr lang="ko-KR" altLang="en-US" sz="1600" dirty="0" smtClean="0"/>
              <a:t>까지 </a:t>
            </a:r>
            <a:r>
              <a:rPr lang="ko-KR" altLang="en-US" sz="1600" dirty="0" smtClean="0"/>
              <a:t>오는 길이에 다리를 집어 넣어 장착하는 슈트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두껍지 않고 가볍고 튼튼한 느낌을 주는 합금 소재</a:t>
            </a:r>
            <a:endParaRPr lang="en-US" altLang="ko-KR" sz="1600" dirty="0" smtClean="0"/>
          </a:p>
          <a:p>
            <a:pPr marL="342900" indent="-342900">
              <a:buAutoNum type="arabicPeriod"/>
            </a:pPr>
            <a:endParaRPr lang="en-US" altLang="ko-KR" sz="1600" dirty="0"/>
          </a:p>
          <a:p>
            <a:pPr marL="342900" indent="-342900">
              <a:buAutoNum type="arabicPeriod"/>
            </a:pPr>
            <a:r>
              <a:rPr lang="ko-KR" altLang="en-US" sz="1600" dirty="0" smtClean="0"/>
              <a:t>각 부위에 경계선에 회로와 같은 느낌의 빛 표현</a:t>
            </a:r>
            <a:endParaRPr lang="en-US" altLang="ko-KR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7617" y="2071954"/>
            <a:ext cx="2810549" cy="2020633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689"/>
          <a:stretch>
            <a:fillRect/>
          </a:stretch>
        </p:blipFill>
        <p:spPr>
          <a:xfrm>
            <a:off x="5471159" y="3627766"/>
            <a:ext cx="2451399" cy="2414893"/>
          </a:xfrm>
          <a:custGeom>
            <a:avLst/>
            <a:gdLst>
              <a:gd name="connsiteX0" fmla="*/ 0 w 2202461"/>
              <a:gd name="connsiteY0" fmla="*/ 0 h 1954660"/>
              <a:gd name="connsiteX1" fmla="*/ 2202461 w 2202461"/>
              <a:gd name="connsiteY1" fmla="*/ 0 h 1954660"/>
              <a:gd name="connsiteX2" fmla="*/ 2202461 w 2202461"/>
              <a:gd name="connsiteY2" fmla="*/ 1954660 h 1954660"/>
              <a:gd name="connsiteX3" fmla="*/ 0 w 2202461"/>
              <a:gd name="connsiteY3" fmla="*/ 1954660 h 19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02461" h="1954660">
                <a:moveTo>
                  <a:pt x="0" y="0"/>
                </a:moveTo>
                <a:lnTo>
                  <a:pt x="2202461" y="0"/>
                </a:lnTo>
                <a:lnTo>
                  <a:pt x="2202461" y="1954660"/>
                </a:lnTo>
                <a:lnTo>
                  <a:pt x="0" y="195466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903599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99504" y="123389"/>
            <a:ext cx="3321705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mtClean="0"/>
              <a:t>※</a:t>
            </a:r>
            <a:r>
              <a:rPr lang="ko-KR" altLang="en-US" sz="3200" smtClean="0"/>
              <a:t>기술자</a:t>
            </a:r>
            <a:endParaRPr lang="en-US" altLang="ko-KR" sz="3200" smtClean="0"/>
          </a:p>
          <a:p>
            <a:endParaRPr lang="en-US" altLang="ko-KR" sz="3200"/>
          </a:p>
          <a:p>
            <a:r>
              <a:rPr lang="ko-KR" altLang="en-US" sz="1600" smtClean="0"/>
              <a:t>특징</a:t>
            </a:r>
            <a:endParaRPr lang="en-US" altLang="ko-KR" sz="1600" smtClean="0"/>
          </a:p>
          <a:p>
            <a:pPr marL="342900" indent="-342900">
              <a:buAutoNum type="arabicPeriod"/>
            </a:pPr>
            <a:r>
              <a:rPr lang="ko-KR" altLang="en-US" sz="1600" smtClean="0"/>
              <a:t>직접 키운 담뱃잎으로 시가를 만들어서 피움</a:t>
            </a: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 smtClean="0"/>
          </a:p>
          <a:p>
            <a:pPr marL="342900" indent="-342900">
              <a:buAutoNum type="arabicPeriod"/>
            </a:pPr>
            <a:r>
              <a:rPr lang="ko-KR" altLang="en-US" sz="1600" smtClean="0"/>
              <a:t>육군 정비중대 사이보그 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정비반 반장</a:t>
            </a:r>
            <a:r>
              <a:rPr lang="en-US" altLang="ko-KR" sz="1600" smtClean="0"/>
              <a:t>(</a:t>
            </a:r>
            <a:r>
              <a:rPr lang="ko-KR" altLang="en-US" sz="1600" smtClean="0"/>
              <a:t>준위</a:t>
            </a:r>
            <a:r>
              <a:rPr lang="en-US" altLang="ko-KR" sz="1600" smtClean="0"/>
              <a:t>)</a:t>
            </a:r>
            <a:r>
              <a:rPr lang="ko-KR" altLang="en-US" sz="1600" smtClean="0"/>
              <a:t>으로</a:t>
            </a:r>
            <a:r>
              <a:rPr lang="en-US" altLang="ko-KR" sz="1600" smtClean="0"/>
              <a:t/>
            </a:r>
            <a:br>
              <a:rPr lang="en-US" altLang="ko-KR" sz="1600" smtClean="0"/>
            </a:br>
            <a:r>
              <a:rPr lang="ko-KR" altLang="en-US" sz="1600" smtClean="0"/>
              <a:t>제작</a:t>
            </a:r>
            <a:r>
              <a:rPr lang="en-US" altLang="ko-KR" sz="1600" smtClean="0"/>
              <a:t>, </a:t>
            </a:r>
            <a:r>
              <a:rPr lang="ko-KR" altLang="en-US" sz="1600" smtClean="0"/>
              <a:t>정비 모두 정상급</a:t>
            </a: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/>
          </a:p>
          <a:p>
            <a:pPr marL="342900" indent="-342900">
              <a:buAutoNum type="arabicPeriod"/>
            </a:pPr>
            <a:r>
              <a:rPr lang="ko-KR" altLang="en-US" sz="1600" smtClean="0"/>
              <a:t>강인한 육체와 터프하고 털털한 성격</a:t>
            </a: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/>
          </a:p>
          <a:p>
            <a:pPr marL="342900" indent="-342900">
              <a:buAutoNum type="arabicPeriod"/>
            </a:pPr>
            <a:r>
              <a:rPr lang="ko-KR" altLang="en-US" sz="1600" smtClean="0"/>
              <a:t>왼팔에 일반 팔보다 더 큰 사이즈의 사이보그 팔을 장착</a:t>
            </a:r>
            <a:endParaRPr lang="en-US" altLang="ko-KR" sz="1600" smtClean="0"/>
          </a:p>
          <a:p>
            <a:pPr marL="342900" indent="-342900">
              <a:buAutoNum type="arabicPeriod"/>
            </a:pPr>
            <a:endParaRPr lang="en-US" altLang="ko-KR" sz="1600"/>
          </a:p>
          <a:p>
            <a:pPr marL="342900" indent="-342900">
              <a:buAutoNum type="arabicPeriod"/>
            </a:pPr>
            <a:endParaRPr lang="en-US" altLang="ko-KR" sz="1600" smtClean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4977" t="12050" r="2465" b="17187"/>
          <a:stretch>
            <a:fillRect/>
          </a:stretch>
        </p:blipFill>
        <p:spPr>
          <a:xfrm>
            <a:off x="8717280" y="3869095"/>
            <a:ext cx="2994660" cy="2395728"/>
          </a:xfrm>
          <a:custGeom>
            <a:avLst/>
            <a:gdLst>
              <a:gd name="connsiteX0" fmla="*/ 0 w 4305300"/>
              <a:gd name="connsiteY0" fmla="*/ 0 h 3444240"/>
              <a:gd name="connsiteX1" fmla="*/ 4305300 w 4305300"/>
              <a:gd name="connsiteY1" fmla="*/ 0 h 3444240"/>
              <a:gd name="connsiteX2" fmla="*/ 4305300 w 4305300"/>
              <a:gd name="connsiteY2" fmla="*/ 3444240 h 3444240"/>
              <a:gd name="connsiteX3" fmla="*/ 0 w 4305300"/>
              <a:gd name="connsiteY3" fmla="*/ 3444240 h 34442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05300" h="3444240">
                <a:moveTo>
                  <a:pt x="0" y="0"/>
                </a:moveTo>
                <a:lnTo>
                  <a:pt x="4305300" y="0"/>
                </a:lnTo>
                <a:lnTo>
                  <a:pt x="4305300" y="3444240"/>
                </a:lnTo>
                <a:lnTo>
                  <a:pt x="0" y="3444240"/>
                </a:ln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9722012" y="6264823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표정</a:t>
            </a:r>
            <a:r>
              <a:rPr lang="en-US" altLang="ko-KR" smtClean="0"/>
              <a:t>&gt;</a:t>
            </a:r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" t="372" r="53070"/>
          <a:stretch>
            <a:fillRect/>
          </a:stretch>
        </p:blipFill>
        <p:spPr>
          <a:xfrm>
            <a:off x="5481593" y="198204"/>
            <a:ext cx="2535512" cy="3207827"/>
          </a:xfrm>
          <a:custGeom>
            <a:avLst/>
            <a:gdLst>
              <a:gd name="connsiteX0" fmla="*/ 0 w 3832860"/>
              <a:gd name="connsiteY0" fmla="*/ 0 h 4849177"/>
              <a:gd name="connsiteX1" fmla="*/ 3832860 w 3832860"/>
              <a:gd name="connsiteY1" fmla="*/ 0 h 4849177"/>
              <a:gd name="connsiteX2" fmla="*/ 3832860 w 3832860"/>
              <a:gd name="connsiteY2" fmla="*/ 4849177 h 4849177"/>
              <a:gd name="connsiteX3" fmla="*/ 0 w 3832860"/>
              <a:gd name="connsiteY3" fmla="*/ 4849177 h 4849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32860" h="4849177">
                <a:moveTo>
                  <a:pt x="0" y="0"/>
                </a:moveTo>
                <a:lnTo>
                  <a:pt x="3832860" y="0"/>
                </a:lnTo>
                <a:lnTo>
                  <a:pt x="3832860" y="4849177"/>
                </a:lnTo>
                <a:lnTo>
                  <a:pt x="0" y="4849177"/>
                </a:lnTo>
                <a:close/>
              </a:path>
            </a:pathLst>
          </a:cu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7012" y="421005"/>
            <a:ext cx="2078790" cy="2769870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722012" y="3179120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헤어</a:t>
            </a:r>
            <a:r>
              <a:rPr lang="en-US" altLang="ko-KR" smtClean="0"/>
              <a:t>&gt;</a:t>
            </a:r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256211" y="3447988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&lt;</a:t>
            </a:r>
            <a:r>
              <a:rPr lang="ko-KR" altLang="en-US" smtClean="0"/>
              <a:t>바디</a:t>
            </a:r>
            <a:r>
              <a:rPr lang="en-US" altLang="ko-KR" smtClean="0"/>
              <a:t>&gt;</a:t>
            </a:r>
            <a:endParaRPr lang="ko-KR" altLang="en-US"/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48" t="25809" r="18201" b="30424"/>
          <a:stretch>
            <a:fillRect/>
          </a:stretch>
        </p:blipFill>
        <p:spPr>
          <a:xfrm>
            <a:off x="3631141" y="3632654"/>
            <a:ext cx="1186468" cy="3001501"/>
          </a:xfrm>
          <a:custGeom>
            <a:avLst/>
            <a:gdLst>
              <a:gd name="connsiteX0" fmla="*/ 0 w 1186468"/>
              <a:gd name="connsiteY0" fmla="*/ 0 h 3001501"/>
              <a:gd name="connsiteX1" fmla="*/ 1186468 w 1186468"/>
              <a:gd name="connsiteY1" fmla="*/ 0 h 3001501"/>
              <a:gd name="connsiteX2" fmla="*/ 1186468 w 1186468"/>
              <a:gd name="connsiteY2" fmla="*/ 3001501 h 3001501"/>
              <a:gd name="connsiteX3" fmla="*/ 0 w 1186468"/>
              <a:gd name="connsiteY3" fmla="*/ 3001501 h 300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86468" h="3001501">
                <a:moveTo>
                  <a:pt x="0" y="0"/>
                </a:moveTo>
                <a:lnTo>
                  <a:pt x="1186468" y="0"/>
                </a:lnTo>
                <a:lnTo>
                  <a:pt x="1186468" y="3001501"/>
                </a:lnTo>
                <a:lnTo>
                  <a:pt x="0" y="3001501"/>
                </a:lnTo>
                <a:close/>
              </a:path>
            </a:pathLst>
          </a:cu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6" t="20840" r="40541" b="6312"/>
          <a:stretch>
            <a:fillRect/>
          </a:stretch>
        </p:blipFill>
        <p:spPr>
          <a:xfrm>
            <a:off x="3521209" y="528854"/>
            <a:ext cx="1296400" cy="3019598"/>
          </a:xfrm>
          <a:custGeom>
            <a:avLst/>
            <a:gdLst>
              <a:gd name="connsiteX0" fmla="*/ 0 w 2144904"/>
              <a:gd name="connsiteY0" fmla="*/ 0 h 4995950"/>
              <a:gd name="connsiteX1" fmla="*/ 2144904 w 2144904"/>
              <a:gd name="connsiteY1" fmla="*/ 0 h 4995950"/>
              <a:gd name="connsiteX2" fmla="*/ 2144904 w 2144904"/>
              <a:gd name="connsiteY2" fmla="*/ 4995950 h 4995950"/>
              <a:gd name="connsiteX3" fmla="*/ 0 w 2144904"/>
              <a:gd name="connsiteY3" fmla="*/ 4995950 h 4995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144904" h="4995950">
                <a:moveTo>
                  <a:pt x="0" y="0"/>
                </a:moveTo>
                <a:lnTo>
                  <a:pt x="2144904" y="0"/>
                </a:lnTo>
                <a:lnTo>
                  <a:pt x="2144904" y="4995950"/>
                </a:lnTo>
                <a:lnTo>
                  <a:pt x="0" y="4995950"/>
                </a:lnTo>
                <a:close/>
              </a:path>
            </a:pathLst>
          </a:cu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35" t="25538" r="16315" b="14912"/>
          <a:stretch>
            <a:fillRect/>
          </a:stretch>
        </p:blipFill>
        <p:spPr>
          <a:xfrm>
            <a:off x="5587651" y="3817320"/>
            <a:ext cx="903251" cy="2996519"/>
          </a:xfrm>
          <a:custGeom>
            <a:avLst/>
            <a:gdLst>
              <a:gd name="connsiteX0" fmla="*/ 0 w 1276655"/>
              <a:gd name="connsiteY0" fmla="*/ 0 h 4235280"/>
              <a:gd name="connsiteX1" fmla="*/ 1276655 w 1276655"/>
              <a:gd name="connsiteY1" fmla="*/ 0 h 4235280"/>
              <a:gd name="connsiteX2" fmla="*/ 1276655 w 1276655"/>
              <a:gd name="connsiteY2" fmla="*/ 4235280 h 4235280"/>
              <a:gd name="connsiteX3" fmla="*/ 0 w 1276655"/>
              <a:gd name="connsiteY3" fmla="*/ 4235280 h 42352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76655" h="4235280">
                <a:moveTo>
                  <a:pt x="0" y="0"/>
                </a:moveTo>
                <a:lnTo>
                  <a:pt x="1276655" y="0"/>
                </a:lnTo>
                <a:lnTo>
                  <a:pt x="1276655" y="4235280"/>
                </a:lnTo>
                <a:lnTo>
                  <a:pt x="0" y="4235280"/>
                </a:lnTo>
                <a:close/>
              </a:path>
            </a:pathLst>
          </a:custGeom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578" t="34233" r="31430"/>
          <a:stretch>
            <a:fillRect/>
          </a:stretch>
        </p:blipFill>
        <p:spPr>
          <a:xfrm>
            <a:off x="7238323" y="3869095"/>
            <a:ext cx="868134" cy="1464252"/>
          </a:xfrm>
          <a:custGeom>
            <a:avLst/>
            <a:gdLst>
              <a:gd name="connsiteX0" fmla="*/ 0 w 2228400"/>
              <a:gd name="connsiteY0" fmla="*/ 0 h 3758565"/>
              <a:gd name="connsiteX1" fmla="*/ 2228400 w 2228400"/>
              <a:gd name="connsiteY1" fmla="*/ 0 h 3758565"/>
              <a:gd name="connsiteX2" fmla="*/ 2228400 w 2228400"/>
              <a:gd name="connsiteY2" fmla="*/ 3758565 h 3758565"/>
              <a:gd name="connsiteX3" fmla="*/ 0 w 2228400"/>
              <a:gd name="connsiteY3" fmla="*/ 3758565 h 37585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28400" h="3758565">
                <a:moveTo>
                  <a:pt x="0" y="0"/>
                </a:moveTo>
                <a:lnTo>
                  <a:pt x="2228400" y="0"/>
                </a:lnTo>
                <a:lnTo>
                  <a:pt x="2228400" y="3758565"/>
                </a:lnTo>
                <a:lnTo>
                  <a:pt x="0" y="3758565"/>
                </a:lnTo>
                <a:close/>
              </a:path>
            </a:pathLst>
          </a:custGeom>
          <a:noFill/>
        </p:spPr>
      </p:pic>
      <p:cxnSp>
        <p:nvCxnSpPr>
          <p:cNvPr id="28" name="직선 화살표 연결선 27"/>
          <p:cNvCxnSpPr/>
          <p:nvPr/>
        </p:nvCxnSpPr>
        <p:spPr>
          <a:xfrm flipH="1">
            <a:off x="6256211" y="4397433"/>
            <a:ext cx="982112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7161157" y="5333347"/>
            <a:ext cx="10224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민소매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93475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초신성</a:t>
            </a:r>
            <a:r>
              <a:rPr lang="ko-KR" altLang="en-US" dirty="0" smtClean="0"/>
              <a:t> 폭발 </a:t>
            </a:r>
            <a:r>
              <a:rPr lang="en-US" altLang="ko-KR" dirty="0" smtClean="0"/>
              <a:t>~ </a:t>
            </a:r>
            <a:r>
              <a:rPr lang="en-US" altLang="ko-KR" dirty="0" smtClean="0"/>
              <a:t>UASS </a:t>
            </a:r>
            <a:r>
              <a:rPr lang="ko-KR" altLang="en-US" dirty="0" smtClean="0"/>
              <a:t>설립</a:t>
            </a:r>
            <a:endParaRPr lang="ko-KR" altLang="en-US" dirty="0"/>
          </a:p>
        </p:txBody>
      </p:sp>
      <p:sp>
        <p:nvSpPr>
          <p:cNvPr id="4" name="타원 3"/>
          <p:cNvSpPr/>
          <p:nvPr/>
        </p:nvSpPr>
        <p:spPr>
          <a:xfrm>
            <a:off x="802254" y="3976780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966158" y="4140680"/>
            <a:ext cx="1014466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349365" y="4637024"/>
            <a:ext cx="12335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1781</a:t>
            </a:r>
            <a:r>
              <a:rPr lang="ko-KR" altLang="en-US" sz="1200" smtClean="0"/>
              <a:t>년 초신성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 </a:t>
            </a:r>
            <a:r>
              <a:rPr lang="en-US" altLang="ko-KR" sz="1200" smtClean="0"/>
              <a:t>‘</a:t>
            </a:r>
            <a:r>
              <a:rPr lang="ko-KR" altLang="en-US" sz="1200" smtClean="0"/>
              <a:t>레이</a:t>
            </a:r>
            <a:r>
              <a:rPr lang="en-US" altLang="ko-KR" sz="1200" smtClean="0"/>
              <a:t>’</a:t>
            </a:r>
            <a:r>
              <a:rPr lang="ko-KR" altLang="en-US" sz="1200" smtClean="0"/>
              <a:t> 대폭발</a:t>
            </a:r>
            <a:endParaRPr lang="ko-KR" altLang="en-US" sz="1200"/>
          </a:p>
        </p:txBody>
      </p:sp>
      <p:sp>
        <p:nvSpPr>
          <p:cNvPr id="8" name="타원 7"/>
          <p:cNvSpPr/>
          <p:nvPr/>
        </p:nvSpPr>
        <p:spPr>
          <a:xfrm>
            <a:off x="2058835" y="3976778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68641" y="3161908"/>
            <a:ext cx="1508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1905</a:t>
            </a:r>
            <a:r>
              <a:rPr lang="ko-KR" altLang="en-US" sz="1200" smtClean="0"/>
              <a:t>년 아인슈타인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 특수 상대성 이론 발표</a:t>
            </a:r>
            <a:endParaRPr lang="ko-KR" altLang="en-US" sz="1200"/>
          </a:p>
        </p:txBody>
      </p:sp>
      <p:sp>
        <p:nvSpPr>
          <p:cNvPr id="10" name="타원 9"/>
          <p:cNvSpPr/>
          <p:nvPr/>
        </p:nvSpPr>
        <p:spPr>
          <a:xfrm>
            <a:off x="3315416" y="3976777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19470" y="4637024"/>
            <a:ext cx="15537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2032</a:t>
            </a:r>
            <a:r>
              <a:rPr lang="ko-KR" altLang="en-US" sz="1200" smtClean="0"/>
              <a:t>년</a:t>
            </a:r>
            <a:r>
              <a:rPr lang="en-US" altLang="ko-KR" sz="1200" smtClean="0"/>
              <a:t> </a:t>
            </a:r>
            <a:r>
              <a:rPr lang="ko-KR" altLang="en-US" sz="1200" smtClean="0"/>
              <a:t>휴머노이드 로봇</a:t>
            </a:r>
            <a:r>
              <a:rPr lang="en-US" altLang="ko-KR" sz="1200" smtClean="0"/>
              <a:t>, </a:t>
            </a:r>
            <a:r>
              <a:rPr lang="ko-KR" altLang="en-US" sz="1200" smtClean="0"/>
              <a:t>사이보그 기술 대중화</a:t>
            </a:r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4574869" y="3976777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828578" y="3976777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082287" y="3976776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35996" y="3976776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723409" y="3976775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107229" y="3976774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64262" y="3157268"/>
            <a:ext cx="174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2033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NASA</a:t>
            </a:r>
          </a:p>
          <a:p>
            <a:pPr algn="ctr"/>
            <a:r>
              <a:rPr lang="ko-KR" altLang="en-US" sz="1200" smtClean="0"/>
              <a:t>광속 무인 우주 탐사선 개발 착수</a:t>
            </a:r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5117971" y="4637021"/>
            <a:ext cx="174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2038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NASA</a:t>
            </a:r>
          </a:p>
          <a:p>
            <a:pPr algn="ctr"/>
            <a:r>
              <a:rPr lang="ko-KR" altLang="en-US" sz="1200" smtClean="0"/>
              <a:t>광속 무인 우주 탐사선 개발 및 발사 성공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6308601" y="2787936"/>
            <a:ext cx="1875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2040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NASA</a:t>
            </a:r>
          </a:p>
          <a:p>
            <a:pPr algn="ctr"/>
            <a:r>
              <a:rPr lang="ko-KR" altLang="en-US" sz="1200" smtClean="0"/>
              <a:t>광속 무인 우주 탐사선</a:t>
            </a:r>
            <a:endParaRPr lang="en-US" altLang="ko-KR" sz="1200" smtClean="0"/>
          </a:p>
          <a:p>
            <a:pPr algn="ctr"/>
            <a:r>
              <a:rPr lang="en-US" altLang="ko-KR" sz="1200" smtClean="0"/>
              <a:t>1</a:t>
            </a:r>
            <a:r>
              <a:rPr lang="ko-KR" altLang="en-US" sz="1200" smtClean="0"/>
              <a:t>호기 지구로부터 </a:t>
            </a:r>
            <a:r>
              <a:rPr lang="en-US" altLang="ko-KR" sz="1200" smtClean="0"/>
              <a:t>2</a:t>
            </a:r>
            <a:r>
              <a:rPr lang="ko-KR" altLang="en-US" sz="1200" smtClean="0"/>
              <a:t>광년 거리에서 의문의 이유로 소실</a:t>
            </a:r>
            <a:endParaRPr lang="ko-KR" altLang="en-US" sz="1200"/>
          </a:p>
        </p:txBody>
      </p:sp>
      <p:sp>
        <p:nvSpPr>
          <p:cNvPr id="21" name="TextBox 20"/>
          <p:cNvSpPr txBox="1"/>
          <p:nvPr/>
        </p:nvSpPr>
        <p:spPr>
          <a:xfrm>
            <a:off x="7576689" y="4641660"/>
            <a:ext cx="184641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2041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NASA</a:t>
            </a:r>
          </a:p>
          <a:p>
            <a:pPr algn="ctr"/>
            <a:r>
              <a:rPr lang="ko-KR" altLang="en-US" sz="1200" smtClean="0"/>
              <a:t>광속 무인 우주 탐사선</a:t>
            </a:r>
            <a:endParaRPr lang="en-US" altLang="ko-KR" sz="1200" smtClean="0"/>
          </a:p>
          <a:p>
            <a:pPr algn="ctr"/>
            <a:r>
              <a:rPr lang="en-US" altLang="ko-KR" sz="1200" smtClean="0"/>
              <a:t>2</a:t>
            </a:r>
            <a:r>
              <a:rPr lang="ko-KR" altLang="en-US" sz="1200" smtClean="0"/>
              <a:t>호기 지구로부터 </a:t>
            </a:r>
            <a:r>
              <a:rPr lang="en-US" altLang="ko-KR" sz="1200" smtClean="0"/>
              <a:t>1</a:t>
            </a:r>
            <a:r>
              <a:rPr lang="ko-KR" altLang="en-US" sz="1200" smtClean="0"/>
              <a:t>광년 거리에서 </a:t>
            </a:r>
            <a:r>
              <a:rPr lang="en-US" altLang="ko-KR" sz="1200" smtClean="0"/>
              <a:t>1</a:t>
            </a:r>
            <a:r>
              <a:rPr lang="ko-KR" altLang="en-US" sz="1200" smtClean="0"/>
              <a:t>호기 소실의 원인 관측 후 소실 </a:t>
            </a:r>
            <a:endParaRPr lang="ko-KR" altLang="en-US" sz="1200"/>
          </a:p>
        </p:txBody>
      </p:sp>
      <p:sp>
        <p:nvSpPr>
          <p:cNvPr id="27" name="TextBox 26"/>
          <p:cNvSpPr txBox="1"/>
          <p:nvPr/>
        </p:nvSpPr>
        <p:spPr>
          <a:xfrm>
            <a:off x="8945048" y="3341934"/>
            <a:ext cx="187517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2042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7</a:t>
            </a:r>
            <a:r>
              <a:rPr lang="ko-KR" altLang="en-US" sz="1200" smtClean="0"/>
              <a:t>월 초신성 </a:t>
            </a:r>
            <a:r>
              <a:rPr lang="en-US" altLang="ko-KR" sz="1200" smtClean="0"/>
              <a:t>‘</a:t>
            </a:r>
            <a:r>
              <a:rPr lang="ko-KR" altLang="en-US" sz="1200" smtClean="0"/>
              <a:t>레이</a:t>
            </a:r>
            <a:r>
              <a:rPr lang="en-US" altLang="ko-KR" sz="1200" smtClean="0"/>
              <a:t>’ </a:t>
            </a:r>
          </a:p>
          <a:p>
            <a:pPr algn="ctr"/>
            <a:r>
              <a:rPr lang="ko-KR" altLang="en-US" sz="1200" smtClean="0"/>
              <a:t>폭발의 여파 지구 도착</a:t>
            </a:r>
            <a:endParaRPr lang="ko-KR" altLang="en-US" sz="1200"/>
          </a:p>
        </p:txBody>
      </p:sp>
      <p:sp>
        <p:nvSpPr>
          <p:cNvPr id="28" name="TextBox 27"/>
          <p:cNvSpPr txBox="1"/>
          <p:nvPr/>
        </p:nvSpPr>
        <p:spPr>
          <a:xfrm>
            <a:off x="10517575" y="4641660"/>
            <a:ext cx="150710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2042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8</a:t>
            </a:r>
            <a:r>
              <a:rPr lang="ko-KR" altLang="en-US" sz="1200" smtClean="0"/>
              <a:t>월 </a:t>
            </a:r>
            <a:r>
              <a:rPr lang="en-US" altLang="ko-KR" sz="1200" smtClean="0"/>
              <a:t>NASA</a:t>
            </a:r>
          </a:p>
          <a:p>
            <a:pPr algn="ctr"/>
            <a:r>
              <a:rPr lang="en-US" altLang="ko-KR" sz="1200" smtClean="0"/>
              <a:t>UASS</a:t>
            </a:r>
            <a:r>
              <a:rPr lang="ko-KR" altLang="en-US" sz="1200" smtClean="0"/>
              <a:t>로 개명 후 세계 각지로 구조대 파견 및 지부 건설 </a:t>
            </a:r>
            <a:endParaRPr lang="ko-KR" altLang="en-US" sz="1200"/>
          </a:p>
        </p:txBody>
      </p:sp>
      <p:cxnSp>
        <p:nvCxnSpPr>
          <p:cNvPr id="30" name="직선 화살표 연결선 29"/>
          <p:cNvCxnSpPr>
            <a:stCxn id="4" idx="4"/>
            <a:endCxn id="7" idx="0"/>
          </p:cNvCxnSpPr>
          <p:nvPr/>
        </p:nvCxnSpPr>
        <p:spPr>
          <a:xfrm flipH="1">
            <a:off x="966155" y="4304583"/>
            <a:ext cx="1" cy="332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8" idx="0"/>
            <a:endCxn id="9" idx="2"/>
          </p:cNvCxnSpPr>
          <p:nvPr/>
        </p:nvCxnSpPr>
        <p:spPr>
          <a:xfrm flipH="1" flipV="1">
            <a:off x="2222736" y="3808239"/>
            <a:ext cx="1" cy="168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0" idx="4"/>
            <a:endCxn id="11" idx="0"/>
          </p:cNvCxnSpPr>
          <p:nvPr/>
        </p:nvCxnSpPr>
        <p:spPr>
          <a:xfrm>
            <a:off x="3479318" y="4304580"/>
            <a:ext cx="17042" cy="332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4"/>
            <a:endCxn id="19" idx="0"/>
          </p:cNvCxnSpPr>
          <p:nvPr/>
        </p:nvCxnSpPr>
        <p:spPr>
          <a:xfrm flipH="1">
            <a:off x="5992479" y="4304580"/>
            <a:ext cx="1" cy="332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4"/>
            <a:endCxn id="21" idx="0"/>
          </p:cNvCxnSpPr>
          <p:nvPr/>
        </p:nvCxnSpPr>
        <p:spPr>
          <a:xfrm flipH="1">
            <a:off x="8499897" y="4304579"/>
            <a:ext cx="1" cy="33708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7" idx="4"/>
            <a:endCxn id="28" idx="0"/>
          </p:cNvCxnSpPr>
          <p:nvPr/>
        </p:nvCxnSpPr>
        <p:spPr>
          <a:xfrm flipH="1">
            <a:off x="11271130" y="4304577"/>
            <a:ext cx="1" cy="337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2" idx="0"/>
            <a:endCxn id="18" idx="2"/>
          </p:cNvCxnSpPr>
          <p:nvPr/>
        </p:nvCxnSpPr>
        <p:spPr>
          <a:xfrm flipH="1" flipV="1">
            <a:off x="4738770" y="3803599"/>
            <a:ext cx="1" cy="1731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4" idx="0"/>
            <a:endCxn id="20" idx="2"/>
          </p:cNvCxnSpPr>
          <p:nvPr/>
        </p:nvCxnSpPr>
        <p:spPr>
          <a:xfrm flipH="1" flipV="1">
            <a:off x="7246188" y="3803599"/>
            <a:ext cx="1" cy="17317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6" idx="0"/>
            <a:endCxn id="27" idx="2"/>
          </p:cNvCxnSpPr>
          <p:nvPr/>
        </p:nvCxnSpPr>
        <p:spPr>
          <a:xfrm flipH="1" flipV="1">
            <a:off x="9882635" y="3803599"/>
            <a:ext cx="4676" cy="1731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4372" y="1930013"/>
            <a:ext cx="1216523" cy="11975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289" y="5279459"/>
            <a:ext cx="1071729" cy="125104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820" y="5279459"/>
            <a:ext cx="1186994" cy="148374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6009" y="5401223"/>
            <a:ext cx="2012939" cy="1007518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2340" y="1697362"/>
            <a:ext cx="1140792" cy="1436840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6970" y="5517786"/>
            <a:ext cx="1428318" cy="1143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749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UASS </a:t>
            </a:r>
            <a:r>
              <a:rPr lang="ko-KR" altLang="en-US"/>
              <a:t>설립 </a:t>
            </a:r>
            <a:r>
              <a:rPr lang="en-US" altLang="ko-KR" smtClean="0"/>
              <a:t>~ </a:t>
            </a:r>
            <a:r>
              <a:rPr lang="ko-KR" altLang="en-US" smtClean="0"/>
              <a:t>자경단 설립</a:t>
            </a:r>
            <a:endParaRPr lang="ko-KR" altLang="en-US"/>
          </a:p>
        </p:txBody>
      </p:sp>
      <p:sp>
        <p:nvSpPr>
          <p:cNvPr id="4" name="타원 3"/>
          <p:cNvSpPr/>
          <p:nvPr/>
        </p:nvSpPr>
        <p:spPr>
          <a:xfrm>
            <a:off x="802254" y="3976780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직선 연결선 5"/>
          <p:cNvCxnSpPr/>
          <p:nvPr/>
        </p:nvCxnSpPr>
        <p:spPr>
          <a:xfrm>
            <a:off x="966158" y="4140680"/>
            <a:ext cx="10144665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77558" y="4637024"/>
            <a:ext cx="1369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 smtClean="0"/>
              <a:t>2042</a:t>
            </a:r>
            <a:r>
              <a:rPr lang="ko-KR" altLang="en-US" sz="1200" dirty="0" smtClean="0"/>
              <a:t>년 </a:t>
            </a:r>
            <a:r>
              <a:rPr lang="en-US" altLang="ko-KR" sz="1200" dirty="0" smtClean="0"/>
              <a:t>8</a:t>
            </a:r>
            <a:r>
              <a:rPr lang="ko-KR" altLang="en-US" sz="1200" dirty="0" smtClean="0"/>
              <a:t>월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 우주선 피폭에 의한 </a:t>
            </a:r>
            <a:r>
              <a:rPr lang="ko-KR" altLang="en-US" sz="1200" dirty="0" err="1" smtClean="0"/>
              <a:t>변이체</a:t>
            </a:r>
            <a:r>
              <a:rPr lang="ko-KR" altLang="en-US" sz="1200" dirty="0" smtClean="0"/>
              <a:t> </a:t>
            </a:r>
            <a:r>
              <a:rPr lang="ko-KR" altLang="en-US" sz="1200" dirty="0" smtClean="0"/>
              <a:t>발견</a:t>
            </a:r>
            <a:endParaRPr lang="ko-KR" altLang="en-US" sz="1200" dirty="0"/>
          </a:p>
        </p:txBody>
      </p:sp>
      <p:sp>
        <p:nvSpPr>
          <p:cNvPr id="8" name="타원 7"/>
          <p:cNvSpPr/>
          <p:nvPr/>
        </p:nvSpPr>
        <p:spPr>
          <a:xfrm>
            <a:off x="2058835" y="3976778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405562" y="3346574"/>
            <a:ext cx="163434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2042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9</a:t>
            </a:r>
            <a:r>
              <a:rPr lang="ko-KR" altLang="en-US" sz="1200" smtClean="0"/>
              <a:t>월 </a:t>
            </a:r>
            <a:r>
              <a:rPr lang="en-US" altLang="ko-KR" sz="1200" smtClean="0"/>
              <a:t>UASS </a:t>
            </a:r>
          </a:p>
          <a:p>
            <a:pPr algn="ctr"/>
            <a:r>
              <a:rPr lang="ko-KR" altLang="en-US" sz="1200" smtClean="0"/>
              <a:t>변이체 </a:t>
            </a:r>
            <a:r>
              <a:rPr lang="en-US" altLang="ko-KR" sz="1200" smtClean="0"/>
              <a:t>‘</a:t>
            </a:r>
            <a:r>
              <a:rPr lang="ko-KR" altLang="en-US" sz="1200" smtClean="0"/>
              <a:t>에볼</a:t>
            </a:r>
            <a:r>
              <a:rPr lang="en-US" altLang="ko-KR" sz="1200" smtClean="0"/>
              <a:t>‘</a:t>
            </a:r>
            <a:r>
              <a:rPr lang="ko-KR" altLang="en-US" sz="1200" smtClean="0"/>
              <a:t>로 명명</a:t>
            </a:r>
          </a:p>
        </p:txBody>
      </p:sp>
      <p:sp>
        <p:nvSpPr>
          <p:cNvPr id="10" name="타원 9"/>
          <p:cNvSpPr/>
          <p:nvPr/>
        </p:nvSpPr>
        <p:spPr>
          <a:xfrm>
            <a:off x="3315416" y="3976777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2719470" y="4637024"/>
            <a:ext cx="16887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2042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10</a:t>
            </a:r>
            <a:r>
              <a:rPr lang="ko-KR" altLang="en-US" sz="1200" smtClean="0"/>
              <a:t>월 유럽</a:t>
            </a:r>
            <a:r>
              <a:rPr lang="en-US" altLang="ko-KR" sz="1200" smtClean="0"/>
              <a:t>, </a:t>
            </a:r>
            <a:r>
              <a:rPr lang="ko-KR" altLang="en-US" sz="1200" smtClean="0"/>
              <a:t>동아시아 잔존 세력 사태 수습 후 로마와 교황을 중심으로 바티칸 황국 건설 </a:t>
            </a:r>
            <a:endParaRPr lang="ko-KR" altLang="en-US" sz="1200"/>
          </a:p>
        </p:txBody>
      </p:sp>
      <p:sp>
        <p:nvSpPr>
          <p:cNvPr id="12" name="타원 11"/>
          <p:cNvSpPr/>
          <p:nvPr/>
        </p:nvSpPr>
        <p:spPr>
          <a:xfrm>
            <a:off x="4574869" y="3976777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/>
          <p:cNvSpPr/>
          <p:nvPr/>
        </p:nvSpPr>
        <p:spPr>
          <a:xfrm>
            <a:off x="5828578" y="3976777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타원 13"/>
          <p:cNvSpPr/>
          <p:nvPr/>
        </p:nvSpPr>
        <p:spPr>
          <a:xfrm>
            <a:off x="7082287" y="3976776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8335996" y="3976776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타원 15"/>
          <p:cNvSpPr/>
          <p:nvPr/>
        </p:nvSpPr>
        <p:spPr>
          <a:xfrm>
            <a:off x="9723409" y="3976775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타원 16"/>
          <p:cNvSpPr/>
          <p:nvPr/>
        </p:nvSpPr>
        <p:spPr>
          <a:xfrm>
            <a:off x="11107229" y="3976774"/>
            <a:ext cx="327803" cy="327803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864262" y="3157268"/>
            <a:ext cx="17490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2042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10</a:t>
            </a:r>
            <a:r>
              <a:rPr lang="ko-KR" altLang="en-US" sz="1200" smtClean="0"/>
              <a:t>월 </a:t>
            </a:r>
            <a:r>
              <a:rPr lang="en-US" altLang="ko-KR" sz="1200" smtClean="0"/>
              <a:t>UASS </a:t>
            </a:r>
            <a:r>
              <a:rPr lang="ko-KR" altLang="en-US" sz="1200" smtClean="0"/>
              <a:t>무인 정찰 드론이 </a:t>
            </a:r>
            <a:r>
              <a:rPr lang="en-US" altLang="ko-KR" sz="1200" smtClean="0"/>
              <a:t>IT</a:t>
            </a:r>
            <a:r>
              <a:rPr lang="ko-KR" altLang="en-US" sz="1200" smtClean="0"/>
              <a:t>지대에서 </a:t>
            </a:r>
            <a:r>
              <a:rPr lang="en-US" altLang="ko-KR" sz="1200" smtClean="0"/>
              <a:t>‘</a:t>
            </a:r>
            <a:r>
              <a:rPr lang="ko-KR" altLang="en-US" sz="1200" smtClean="0"/>
              <a:t>비아스</a:t>
            </a:r>
            <a:r>
              <a:rPr lang="en-US" altLang="ko-KR" sz="1200" smtClean="0"/>
              <a:t>’ </a:t>
            </a:r>
            <a:r>
              <a:rPr lang="ko-KR" altLang="en-US" sz="1200" smtClean="0"/>
              <a:t>첫 관측</a:t>
            </a:r>
            <a:endParaRPr lang="ko-KR" altLang="en-US" sz="1200"/>
          </a:p>
        </p:txBody>
      </p:sp>
      <p:sp>
        <p:nvSpPr>
          <p:cNvPr id="19" name="TextBox 18"/>
          <p:cNvSpPr txBox="1"/>
          <p:nvPr/>
        </p:nvSpPr>
        <p:spPr>
          <a:xfrm>
            <a:off x="5117971" y="4637021"/>
            <a:ext cx="174901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2042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12</a:t>
            </a:r>
            <a:r>
              <a:rPr lang="ko-KR" altLang="en-US" sz="1200" smtClean="0"/>
              <a:t>월 </a:t>
            </a:r>
            <a:r>
              <a:rPr lang="en-US" altLang="ko-KR" sz="1200" smtClean="0"/>
              <a:t>IT</a:t>
            </a:r>
            <a:r>
              <a:rPr lang="ko-KR" altLang="en-US" sz="1200" smtClean="0"/>
              <a:t>지대에서 </a:t>
            </a:r>
            <a:r>
              <a:rPr lang="en-US" altLang="ko-KR" sz="1200" smtClean="0"/>
              <a:t>‘</a:t>
            </a:r>
            <a:r>
              <a:rPr lang="ko-KR" altLang="en-US" sz="1200" smtClean="0"/>
              <a:t>비아스</a:t>
            </a:r>
            <a:r>
              <a:rPr lang="en-US" altLang="ko-KR" sz="1200" smtClean="0"/>
              <a:t>’ </a:t>
            </a:r>
            <a:r>
              <a:rPr lang="ko-KR" altLang="en-US" sz="1200" smtClean="0"/>
              <a:t>대량 발생</a:t>
            </a:r>
            <a:r>
              <a:rPr lang="en-US" altLang="ko-KR" sz="1200" smtClean="0"/>
              <a:t>.</a:t>
            </a:r>
          </a:p>
          <a:p>
            <a:pPr algn="ctr"/>
            <a:r>
              <a:rPr lang="en-US" altLang="ko-KR" sz="1200" smtClean="0"/>
              <a:t>UASS</a:t>
            </a:r>
            <a:r>
              <a:rPr lang="ko-KR" altLang="en-US" sz="1200" smtClean="0"/>
              <a:t>와 바티칸은 각자 전선을 구축</a:t>
            </a:r>
            <a:endParaRPr lang="ko-KR" altLang="en-US" sz="1200"/>
          </a:p>
        </p:txBody>
      </p:sp>
      <p:sp>
        <p:nvSpPr>
          <p:cNvPr id="20" name="TextBox 19"/>
          <p:cNvSpPr txBox="1"/>
          <p:nvPr/>
        </p:nvSpPr>
        <p:spPr>
          <a:xfrm>
            <a:off x="6308601" y="3152631"/>
            <a:ext cx="187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2043</a:t>
            </a:r>
            <a:r>
              <a:rPr lang="ko-KR" altLang="en-US" sz="1200" smtClean="0"/>
              <a:t>년 </a:t>
            </a:r>
            <a:r>
              <a:rPr lang="en-US" altLang="ko-KR" sz="1200" smtClean="0"/>
              <a:t>1</a:t>
            </a:r>
            <a:r>
              <a:rPr lang="ko-KR" altLang="en-US" sz="1200" smtClean="0"/>
              <a:t>월 세계 각지에서 </a:t>
            </a:r>
            <a:r>
              <a:rPr lang="en-US" altLang="ko-KR" sz="1200" smtClean="0"/>
              <a:t>‘</a:t>
            </a:r>
            <a:r>
              <a:rPr lang="ko-KR" altLang="en-US" sz="1200" smtClean="0"/>
              <a:t>비아스</a:t>
            </a:r>
            <a:r>
              <a:rPr lang="en-US" altLang="ko-KR" sz="1200" smtClean="0"/>
              <a:t>’ </a:t>
            </a:r>
            <a:r>
              <a:rPr lang="ko-KR" altLang="en-US" sz="1200" smtClean="0"/>
              <a:t>출현으로 </a:t>
            </a:r>
            <a:endParaRPr lang="en-US" altLang="ko-KR" sz="1200" smtClean="0"/>
          </a:p>
          <a:p>
            <a:pPr algn="ctr"/>
            <a:r>
              <a:rPr lang="ko-KR" altLang="en-US" sz="1200" smtClean="0"/>
              <a:t>혼란 발생</a:t>
            </a:r>
            <a:endParaRPr lang="en-US" altLang="ko-KR" sz="1200" smtClean="0"/>
          </a:p>
        </p:txBody>
      </p:sp>
      <p:sp>
        <p:nvSpPr>
          <p:cNvPr id="27" name="TextBox 26"/>
          <p:cNvSpPr txBox="1"/>
          <p:nvPr/>
        </p:nvSpPr>
        <p:spPr>
          <a:xfrm>
            <a:off x="8949723" y="2792576"/>
            <a:ext cx="187517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2043</a:t>
            </a:r>
            <a:r>
              <a:rPr lang="ko-KR" altLang="en-US" sz="1200" smtClean="0"/>
              <a:t>년 </a:t>
            </a:r>
            <a:r>
              <a:rPr lang="en-US" altLang="ko-KR" sz="1200"/>
              <a:t>5</a:t>
            </a:r>
            <a:r>
              <a:rPr lang="ko-KR" altLang="en-US" sz="1200" smtClean="0"/>
              <a:t>월 각지의 </a:t>
            </a:r>
            <a:r>
              <a:rPr lang="en-US" altLang="ko-KR" sz="1200" smtClean="0"/>
              <a:t>‘</a:t>
            </a:r>
            <a:r>
              <a:rPr lang="ko-KR" altLang="en-US" sz="1200" smtClean="0"/>
              <a:t>자경단</a:t>
            </a:r>
            <a:r>
              <a:rPr lang="en-US" altLang="ko-KR" sz="1200" smtClean="0"/>
              <a:t>’</a:t>
            </a:r>
            <a:r>
              <a:rPr lang="ko-KR" altLang="en-US" sz="1200" smtClean="0"/>
              <a:t>을 중심으로 내륙 비아스 소탕 및 치안유지</a:t>
            </a:r>
            <a:r>
              <a:rPr lang="en-US" altLang="ko-KR" sz="1200" smtClean="0"/>
              <a:t>.</a:t>
            </a:r>
          </a:p>
          <a:p>
            <a:pPr algn="ctr"/>
            <a:r>
              <a:rPr lang="en-US" altLang="ko-KR" sz="1200" smtClean="0"/>
              <a:t>UASS</a:t>
            </a:r>
            <a:r>
              <a:rPr lang="ko-KR" altLang="en-US" sz="1200" smtClean="0"/>
              <a:t>와 바티칸의 </a:t>
            </a:r>
            <a:r>
              <a:rPr lang="en-US" altLang="ko-KR" sz="1200" smtClean="0"/>
              <a:t>IT</a:t>
            </a:r>
            <a:r>
              <a:rPr lang="ko-KR" altLang="en-US" sz="1200" smtClean="0"/>
              <a:t>지대 전선 고착화</a:t>
            </a:r>
            <a:endParaRPr lang="en-US" altLang="ko-KR" sz="1200" smtClean="0"/>
          </a:p>
        </p:txBody>
      </p:sp>
      <p:sp>
        <p:nvSpPr>
          <p:cNvPr id="28" name="TextBox 27"/>
          <p:cNvSpPr txBox="1"/>
          <p:nvPr/>
        </p:nvSpPr>
        <p:spPr>
          <a:xfrm>
            <a:off x="10437963" y="4641660"/>
            <a:ext cx="15867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2043</a:t>
            </a:r>
            <a:r>
              <a:rPr lang="ko-KR" altLang="en-US" sz="1200" smtClean="0"/>
              <a:t>년 </a:t>
            </a:r>
            <a:r>
              <a:rPr lang="en-US" altLang="ko-KR" sz="1200"/>
              <a:t>7</a:t>
            </a:r>
            <a:r>
              <a:rPr lang="ko-KR" altLang="en-US" sz="1200" smtClean="0"/>
              <a:t>월 한국을 중심으로 동아시아권 자경단 조직 결집</a:t>
            </a:r>
            <a:endParaRPr lang="ko-KR" altLang="en-US" sz="1200"/>
          </a:p>
        </p:txBody>
      </p:sp>
      <p:cxnSp>
        <p:nvCxnSpPr>
          <p:cNvPr id="30" name="직선 화살표 연결선 29"/>
          <p:cNvCxnSpPr>
            <a:stCxn id="4" idx="4"/>
            <a:endCxn id="7" idx="0"/>
          </p:cNvCxnSpPr>
          <p:nvPr/>
        </p:nvCxnSpPr>
        <p:spPr>
          <a:xfrm flipH="1">
            <a:off x="962371" y="4304583"/>
            <a:ext cx="3785" cy="332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8" idx="0"/>
            <a:endCxn id="9" idx="2"/>
          </p:cNvCxnSpPr>
          <p:nvPr/>
        </p:nvCxnSpPr>
        <p:spPr>
          <a:xfrm flipH="1" flipV="1">
            <a:off x="2222736" y="3808239"/>
            <a:ext cx="1" cy="16853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10" idx="4"/>
            <a:endCxn id="11" idx="0"/>
          </p:cNvCxnSpPr>
          <p:nvPr/>
        </p:nvCxnSpPr>
        <p:spPr>
          <a:xfrm flipH="1">
            <a:off x="3479317" y="4304580"/>
            <a:ext cx="1" cy="3324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/>
          <p:cNvCxnSpPr>
            <a:stCxn id="13" idx="4"/>
            <a:endCxn id="19" idx="0"/>
          </p:cNvCxnSpPr>
          <p:nvPr/>
        </p:nvCxnSpPr>
        <p:spPr>
          <a:xfrm flipH="1">
            <a:off x="5992479" y="4304580"/>
            <a:ext cx="1" cy="3324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15" idx="4"/>
            <a:endCxn id="32" idx="0"/>
          </p:cNvCxnSpPr>
          <p:nvPr/>
        </p:nvCxnSpPr>
        <p:spPr>
          <a:xfrm flipH="1">
            <a:off x="8499897" y="4304579"/>
            <a:ext cx="1" cy="34171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/>
          <p:cNvCxnSpPr>
            <a:stCxn id="17" idx="4"/>
            <a:endCxn id="28" idx="0"/>
          </p:cNvCxnSpPr>
          <p:nvPr/>
        </p:nvCxnSpPr>
        <p:spPr>
          <a:xfrm flipH="1">
            <a:off x="11271130" y="4304577"/>
            <a:ext cx="1" cy="33708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>
            <a:stCxn id="12" idx="0"/>
            <a:endCxn id="18" idx="2"/>
          </p:cNvCxnSpPr>
          <p:nvPr/>
        </p:nvCxnSpPr>
        <p:spPr>
          <a:xfrm flipH="1" flipV="1">
            <a:off x="4738770" y="3803599"/>
            <a:ext cx="1" cy="17317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14" idx="0"/>
            <a:endCxn id="20" idx="2"/>
          </p:cNvCxnSpPr>
          <p:nvPr/>
        </p:nvCxnSpPr>
        <p:spPr>
          <a:xfrm flipH="1" flipV="1">
            <a:off x="7246188" y="3798962"/>
            <a:ext cx="1" cy="17781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/>
          <p:cNvCxnSpPr>
            <a:stCxn id="16" idx="0"/>
            <a:endCxn id="27" idx="2"/>
          </p:cNvCxnSpPr>
          <p:nvPr/>
        </p:nvCxnSpPr>
        <p:spPr>
          <a:xfrm flipH="1" flipV="1">
            <a:off x="9887310" y="3808239"/>
            <a:ext cx="1" cy="16853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7562310" y="4646297"/>
            <a:ext cx="18751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2043</a:t>
            </a:r>
            <a:r>
              <a:rPr lang="ko-KR" altLang="en-US" sz="1200" smtClean="0"/>
              <a:t>년 </a:t>
            </a:r>
            <a:r>
              <a:rPr lang="en-US" altLang="ko-KR" sz="1200"/>
              <a:t>2</a:t>
            </a:r>
            <a:r>
              <a:rPr lang="ko-KR" altLang="en-US" sz="1200" smtClean="0"/>
              <a:t>월 세계 각지에서 에볼을 중심으로 하는 무장 조직 </a:t>
            </a:r>
            <a:r>
              <a:rPr lang="en-US" altLang="ko-KR" sz="1200" smtClean="0"/>
              <a:t>‘</a:t>
            </a:r>
            <a:r>
              <a:rPr lang="ko-KR" altLang="en-US" sz="1200" smtClean="0"/>
              <a:t>자경단</a:t>
            </a:r>
            <a:r>
              <a:rPr lang="en-US" altLang="ko-KR" sz="1200" smtClean="0"/>
              <a:t>‘ </a:t>
            </a:r>
            <a:r>
              <a:rPr lang="ko-KR" altLang="en-US" sz="1200" smtClean="0"/>
              <a:t>출현</a:t>
            </a:r>
            <a:r>
              <a:rPr lang="en-US" altLang="ko-KR" sz="1200" smtClean="0"/>
              <a:t> </a:t>
            </a:r>
          </a:p>
        </p:txBody>
      </p:sp>
      <p:pic>
        <p:nvPicPr>
          <p:cNvPr id="33" name="그림 3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7948" y="1725780"/>
            <a:ext cx="1061643" cy="137303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056" y="5714146"/>
            <a:ext cx="1266521" cy="949891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884" y="5292628"/>
            <a:ext cx="757220" cy="1061988"/>
          </a:xfrm>
          <a:prstGeom prst="rect">
            <a:avLst/>
          </a:prstGeom>
        </p:spPr>
      </p:pic>
      <p:grpSp>
        <p:nvGrpSpPr>
          <p:cNvPr id="40" name="그룹 39"/>
          <p:cNvGrpSpPr/>
          <p:nvPr/>
        </p:nvGrpSpPr>
        <p:grpSpPr>
          <a:xfrm>
            <a:off x="5099897" y="5552888"/>
            <a:ext cx="1785163" cy="1111149"/>
            <a:chOff x="339645" y="872951"/>
            <a:chExt cx="9280208" cy="5776335"/>
          </a:xfrm>
        </p:grpSpPr>
        <p:pic>
          <p:nvPicPr>
            <p:cNvPr id="41" name="그림 4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45" y="872951"/>
              <a:ext cx="9280208" cy="5776335"/>
            </a:xfrm>
            <a:prstGeom prst="rect">
              <a:avLst/>
            </a:prstGeom>
          </p:spPr>
        </p:pic>
        <p:sp>
          <p:nvSpPr>
            <p:cNvPr id="42" name="타원 41"/>
            <p:cNvSpPr/>
            <p:nvPr/>
          </p:nvSpPr>
          <p:spPr>
            <a:xfrm>
              <a:off x="473075" y="3037447"/>
              <a:ext cx="2117414" cy="194309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3032099" y="3651536"/>
              <a:ext cx="1890745" cy="1600207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604620" y="2047933"/>
              <a:ext cx="1730936" cy="1826538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 rot="21065171">
              <a:off x="522538" y="1893291"/>
              <a:ext cx="3215742" cy="1383183"/>
            </a:xfrm>
            <a:prstGeom prst="ellipse">
              <a:avLst/>
            </a:prstGeom>
            <a:solidFill>
              <a:srgbClr val="00B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6973436" y="3585740"/>
              <a:ext cx="2029250" cy="211032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 rot="20562808">
              <a:off x="2397264" y="2938656"/>
              <a:ext cx="1803188" cy="895252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4836989" y="4934743"/>
              <a:ext cx="527465" cy="51922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 rot="20710616">
              <a:off x="3486295" y="1439793"/>
              <a:ext cx="4721002" cy="1221484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55626547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모서리가 둥근 직사각형 5"/>
          <p:cNvSpPr/>
          <p:nvPr/>
        </p:nvSpPr>
        <p:spPr>
          <a:xfrm>
            <a:off x="9817793" y="2047933"/>
            <a:ext cx="698269" cy="224444"/>
          </a:xfrm>
          <a:prstGeom prst="round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90629" y="2037044"/>
            <a:ext cx="465513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바다</a:t>
            </a:r>
            <a:endParaRPr lang="ko-KR" altLang="en-US" sz="100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9817793" y="2430468"/>
            <a:ext cx="698269" cy="224444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9817793" y="2813003"/>
            <a:ext cx="698269" cy="224444"/>
          </a:xfrm>
          <a:prstGeom prst="round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817793" y="3195538"/>
            <a:ext cx="698269" cy="224444"/>
          </a:xfrm>
          <a:prstGeom prst="round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0690629" y="2419579"/>
            <a:ext cx="10743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UASS </a:t>
            </a:r>
            <a:r>
              <a:rPr lang="ko-KR" altLang="en-US" sz="1000" smtClean="0"/>
              <a:t>세력권</a:t>
            </a:r>
            <a:endParaRPr lang="ko-KR" altLang="en-US" sz="1000"/>
          </a:p>
        </p:txBody>
      </p:sp>
      <p:sp>
        <p:nvSpPr>
          <p:cNvPr id="22" name="TextBox 21"/>
          <p:cNvSpPr txBox="1"/>
          <p:nvPr/>
        </p:nvSpPr>
        <p:spPr>
          <a:xfrm>
            <a:off x="10690628" y="2802114"/>
            <a:ext cx="1345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mtClean="0"/>
              <a:t>바티칸 황국 세력권</a:t>
            </a:r>
            <a:endParaRPr lang="ko-KR" altLang="en-US" sz="1000"/>
          </a:p>
        </p:txBody>
      </p:sp>
      <p:sp>
        <p:nvSpPr>
          <p:cNvPr id="23" name="TextBox 22"/>
          <p:cNvSpPr txBox="1"/>
          <p:nvPr/>
        </p:nvSpPr>
        <p:spPr>
          <a:xfrm>
            <a:off x="10690628" y="3184649"/>
            <a:ext cx="134579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smtClean="0"/>
              <a:t>IT</a:t>
            </a:r>
            <a:r>
              <a:rPr lang="ko-KR" altLang="en-US" sz="1000" smtClean="0"/>
              <a:t>지대</a:t>
            </a:r>
            <a:endParaRPr lang="ko-KR" altLang="en-US" sz="1000"/>
          </a:p>
        </p:txBody>
      </p:sp>
      <p:sp>
        <p:nvSpPr>
          <p:cNvPr id="24" name="TextBox 23"/>
          <p:cNvSpPr txBox="1"/>
          <p:nvPr/>
        </p:nvSpPr>
        <p:spPr>
          <a:xfrm>
            <a:off x="3523299" y="98693"/>
            <a:ext cx="29129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smtClean="0"/>
              <a:t>MAP(2043</a:t>
            </a:r>
            <a:r>
              <a:rPr lang="ko-KR" altLang="en-US" sz="3600" smtClean="0"/>
              <a:t>년</a:t>
            </a:r>
            <a:r>
              <a:rPr lang="en-US" altLang="ko-KR" sz="3600" smtClean="0"/>
              <a:t>)</a:t>
            </a:r>
            <a:endParaRPr lang="ko-KR" altLang="en-US" sz="3600"/>
          </a:p>
        </p:txBody>
      </p:sp>
      <p:grpSp>
        <p:nvGrpSpPr>
          <p:cNvPr id="2" name="그룹 1"/>
          <p:cNvGrpSpPr/>
          <p:nvPr/>
        </p:nvGrpSpPr>
        <p:grpSpPr>
          <a:xfrm>
            <a:off x="339645" y="872951"/>
            <a:ext cx="9280208" cy="5776335"/>
            <a:chOff x="339645" y="872951"/>
            <a:chExt cx="9280208" cy="5776335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9645" y="872951"/>
              <a:ext cx="9280208" cy="5776335"/>
            </a:xfrm>
            <a:prstGeom prst="rect">
              <a:avLst/>
            </a:prstGeom>
          </p:spPr>
        </p:pic>
        <p:sp>
          <p:nvSpPr>
            <p:cNvPr id="10" name="타원 9"/>
            <p:cNvSpPr/>
            <p:nvPr/>
          </p:nvSpPr>
          <p:spPr>
            <a:xfrm>
              <a:off x="473075" y="3037447"/>
              <a:ext cx="2117414" cy="1943099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10"/>
            <p:cNvSpPr/>
            <p:nvPr/>
          </p:nvSpPr>
          <p:spPr>
            <a:xfrm>
              <a:off x="3032099" y="3651536"/>
              <a:ext cx="1890745" cy="1600207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11"/>
            <p:cNvSpPr/>
            <p:nvPr/>
          </p:nvSpPr>
          <p:spPr>
            <a:xfrm>
              <a:off x="6604620" y="2047933"/>
              <a:ext cx="1730936" cy="1826538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12"/>
            <p:cNvSpPr/>
            <p:nvPr/>
          </p:nvSpPr>
          <p:spPr>
            <a:xfrm rot="21065171">
              <a:off x="522538" y="1893291"/>
              <a:ext cx="3215742" cy="1383183"/>
            </a:xfrm>
            <a:prstGeom prst="ellipse">
              <a:avLst/>
            </a:prstGeom>
            <a:solidFill>
              <a:srgbClr val="00B05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/>
            <p:cNvSpPr/>
            <p:nvPr/>
          </p:nvSpPr>
          <p:spPr>
            <a:xfrm>
              <a:off x="6973436" y="3585740"/>
              <a:ext cx="2029250" cy="2110328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24"/>
            <p:cNvSpPr/>
            <p:nvPr/>
          </p:nvSpPr>
          <p:spPr>
            <a:xfrm rot="20562808">
              <a:off x="2397264" y="2938656"/>
              <a:ext cx="1803188" cy="895252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4836989" y="4934743"/>
              <a:ext cx="527465" cy="519220"/>
            </a:xfrm>
            <a:prstGeom prst="ellipse">
              <a:avLst/>
            </a:prstGeom>
            <a:solidFill>
              <a:srgbClr val="7030A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 rot="20710616">
              <a:off x="3486295" y="1439793"/>
              <a:ext cx="4721002" cy="1221484"/>
            </a:xfrm>
            <a:prstGeom prst="ellipse">
              <a:avLst/>
            </a:prstGeom>
            <a:solidFill>
              <a:srgbClr val="FF0000">
                <a:alpha val="6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1036567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5167" y="723586"/>
            <a:ext cx="3127457" cy="441367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5885" y="723587"/>
            <a:ext cx="3119282" cy="441367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2598" y="723586"/>
            <a:ext cx="2853287" cy="441367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15" y="730589"/>
            <a:ext cx="2937783" cy="4406675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33001" y="199505"/>
            <a:ext cx="3816485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err="1" smtClean="0"/>
              <a:t>초신성</a:t>
            </a:r>
            <a:r>
              <a:rPr lang="ko-KR" altLang="en-US" dirty="0" smtClean="0"/>
              <a:t> 폭발 여파 지구 도착 직후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33001" y="5299016"/>
            <a:ext cx="420624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불타고 파괴된 건물과 도로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차량과 </a:t>
            </a:r>
            <a:r>
              <a:rPr lang="ko-KR" altLang="en-US" dirty="0" err="1" smtClean="0"/>
              <a:t>휴머노이드</a:t>
            </a:r>
            <a:r>
              <a:rPr lang="ko-KR" altLang="en-US" dirty="0" smtClean="0"/>
              <a:t> 로봇의 잔해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듬성듬성 박혀있는 운석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ko-KR" altLang="en-US" dirty="0" smtClean="0"/>
              <a:t>회색 하늘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09776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709" y="627695"/>
            <a:ext cx="4038732" cy="268575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8354" y="568837"/>
            <a:ext cx="3593895" cy="202156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4304" y="2708549"/>
            <a:ext cx="2901994" cy="290199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0672" y="3372310"/>
            <a:ext cx="2255811" cy="22558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66597" y="3353505"/>
            <a:ext cx="2800853" cy="225703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33001" y="199505"/>
            <a:ext cx="3891130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공통 배경 리소스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크레이터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운석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82638" y="5686979"/>
            <a:ext cx="56248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※</a:t>
            </a:r>
            <a:r>
              <a:rPr lang="ko-KR" altLang="en-US" smtClean="0"/>
              <a:t>대중소 다양한 크기의 크레이터와 석질</a:t>
            </a:r>
            <a:r>
              <a:rPr lang="en-US" altLang="ko-KR" smtClean="0"/>
              <a:t>, </a:t>
            </a:r>
            <a:r>
              <a:rPr lang="ko-KR" altLang="en-US" smtClean="0"/>
              <a:t>철질 운석</a:t>
            </a: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6845288" y="5686979"/>
            <a:ext cx="501333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※</a:t>
            </a:r>
            <a:r>
              <a:rPr lang="ko-KR" altLang="en-US" smtClean="0"/>
              <a:t>별의 파편</a:t>
            </a:r>
            <a:r>
              <a:rPr lang="en-US" altLang="ko-KR" smtClean="0"/>
              <a:t>: </a:t>
            </a:r>
            <a:r>
              <a:rPr lang="ko-KR" altLang="en-US" smtClean="0"/>
              <a:t>초신성 </a:t>
            </a:r>
            <a:r>
              <a:rPr lang="en-US" altLang="ko-KR" smtClean="0"/>
              <a:t>‘</a:t>
            </a:r>
            <a:r>
              <a:rPr lang="ko-KR" altLang="en-US" smtClean="0"/>
              <a:t>레이</a:t>
            </a:r>
            <a:r>
              <a:rPr lang="en-US" altLang="ko-KR" smtClean="0"/>
              <a:t>’</a:t>
            </a:r>
            <a:r>
              <a:rPr lang="ko-KR" altLang="en-US" smtClean="0"/>
              <a:t>의 파편인 운석으로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           </a:t>
            </a:r>
            <a:r>
              <a:rPr lang="ko-KR" altLang="en-US" smtClean="0"/>
              <a:t>지구상에서 생명체 반응을 일으켜</a:t>
            </a:r>
            <a:r>
              <a:rPr lang="en-US" altLang="ko-KR"/>
              <a:t> </a:t>
            </a:r>
            <a:endParaRPr lang="en-US" altLang="ko-KR" smtClean="0"/>
          </a:p>
          <a:p>
            <a:r>
              <a:rPr lang="en-US" altLang="ko-KR"/>
              <a:t> </a:t>
            </a:r>
            <a:r>
              <a:rPr lang="en-US" altLang="ko-KR" smtClean="0"/>
              <a:t>               </a:t>
            </a:r>
            <a:r>
              <a:rPr lang="ko-KR" altLang="en-US" smtClean="0"/>
              <a:t>변화한 모습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28007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0176" y="488570"/>
            <a:ext cx="3330632" cy="4163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4305" y="568837"/>
            <a:ext cx="3153145" cy="399069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7208" y="613122"/>
            <a:ext cx="3229897" cy="59954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33001" y="199505"/>
            <a:ext cx="3499244" cy="36933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mtClean="0"/>
              <a:t>※</a:t>
            </a:r>
            <a:r>
              <a:rPr lang="ko-KR" altLang="en-US" smtClean="0"/>
              <a:t>생존자 거주구 </a:t>
            </a:r>
            <a:r>
              <a:rPr lang="en-US" altLang="ko-KR" smtClean="0"/>
              <a:t>– UASS</a:t>
            </a:r>
            <a:r>
              <a:rPr lang="ko-KR" altLang="en-US" smtClean="0"/>
              <a:t>의 본부</a:t>
            </a:r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1561" y="4639802"/>
            <a:ext cx="8014208" cy="207749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특징</a:t>
            </a:r>
            <a:endParaRPr lang="en-US" altLang="ko-KR" dirty="0" smtClean="0"/>
          </a:p>
          <a:p>
            <a:pPr marL="342900" indent="-342900">
              <a:buAutoNum type="arabicPeriod"/>
            </a:pPr>
            <a:r>
              <a:rPr lang="en-US" altLang="ko-KR" sz="1100" dirty="0" smtClean="0"/>
              <a:t>UASS</a:t>
            </a:r>
            <a:r>
              <a:rPr lang="ko-KR" altLang="en-US" sz="1100" dirty="0" smtClean="0"/>
              <a:t>의 본부로 </a:t>
            </a:r>
            <a:r>
              <a:rPr lang="en-US" altLang="ko-KR" sz="1100" dirty="0" smtClean="0"/>
              <a:t>UASS</a:t>
            </a:r>
            <a:r>
              <a:rPr lang="ko-KR" altLang="en-US" sz="1100" dirty="0" smtClean="0"/>
              <a:t>의 전신인 구 </a:t>
            </a:r>
            <a:r>
              <a:rPr lang="en-US" altLang="ko-KR" sz="1100" dirty="0" smtClean="0"/>
              <a:t>NASA</a:t>
            </a:r>
            <a:r>
              <a:rPr lang="ko-KR" altLang="en-US" sz="1100" dirty="0" smtClean="0"/>
              <a:t>의 존슨 우주 센터가 위치한</a:t>
            </a:r>
            <a:r>
              <a:rPr lang="en-US" altLang="ko-KR" sz="1100" dirty="0"/>
              <a:t> </a:t>
            </a:r>
            <a:r>
              <a:rPr lang="ko-KR" altLang="en-US" sz="1100" dirty="0" smtClean="0"/>
              <a:t>구 텍사스 휴스턴에 위치해 있다</a:t>
            </a:r>
            <a:r>
              <a:rPr lang="en-US" altLang="ko-KR" sz="11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ko-KR" altLang="en-US" sz="1100" dirty="0" smtClean="0"/>
              <a:t>지부보다 </a:t>
            </a:r>
            <a:r>
              <a:rPr lang="ko-KR" altLang="en-US" sz="1100" dirty="0"/>
              <a:t>훨씬 넓은 표면적을 </a:t>
            </a:r>
            <a:r>
              <a:rPr lang="ko-KR" altLang="en-US" sz="1100" dirty="0" smtClean="0"/>
              <a:t>차지하고 있으며 지부와 마찬가지로 </a:t>
            </a:r>
            <a:r>
              <a:rPr lang="ko-KR" altLang="en-US" sz="1100" dirty="0" err="1"/>
              <a:t>지상층</a:t>
            </a:r>
            <a:r>
              <a:rPr lang="ko-KR" altLang="en-US" sz="1100" dirty="0"/>
              <a:t> 표면의 돔은 방사선 커튼</a:t>
            </a:r>
            <a:r>
              <a:rPr lang="en-US" altLang="ko-KR" sz="1100" dirty="0"/>
              <a:t>, </a:t>
            </a:r>
            <a:r>
              <a:rPr lang="ko-KR" altLang="en-US" sz="1100" dirty="0"/>
              <a:t>인공 오존층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외부물질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차단막</a:t>
            </a:r>
            <a:r>
              <a:rPr lang="ko-KR" altLang="en-US" sz="1100" dirty="0"/>
              <a:t> </a:t>
            </a:r>
            <a:r>
              <a:rPr lang="ko-KR" altLang="en-US" sz="1100" dirty="0" smtClean="0"/>
              <a:t>등으로 겹겹이 쌓여있다</a:t>
            </a:r>
            <a:r>
              <a:rPr lang="en-US" altLang="ko-KR" sz="11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en-US" altLang="ko-KR" sz="1100" dirty="0" smtClean="0"/>
              <a:t>UASS</a:t>
            </a:r>
            <a:r>
              <a:rPr lang="ko-KR" altLang="en-US" sz="1100" dirty="0" smtClean="0"/>
              <a:t>의 첨단 기술로 </a:t>
            </a:r>
            <a:r>
              <a:rPr lang="ko-KR" altLang="en-US" sz="1100" dirty="0" err="1" smtClean="0"/>
              <a:t>초신성</a:t>
            </a:r>
            <a:r>
              <a:rPr lang="ko-KR" altLang="en-US" sz="1100" dirty="0" smtClean="0"/>
              <a:t> 폭발에도 거의 피해가 없었으며 세계에서 가장 많은 생존자를 보호하고 있는 도시이다</a:t>
            </a:r>
            <a:r>
              <a:rPr lang="en-US" altLang="ko-KR" sz="11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100" dirty="0" smtClean="0"/>
          </a:p>
          <a:p>
            <a:pPr marL="342900" indent="-342900">
              <a:buAutoNum type="arabicPeriod"/>
            </a:pPr>
            <a:r>
              <a:rPr lang="ko-KR" altLang="en-US" sz="1100" dirty="0" err="1" smtClean="0"/>
              <a:t>휴머노이드</a:t>
            </a:r>
            <a:r>
              <a:rPr lang="ko-KR" altLang="en-US" sz="1100" dirty="0" smtClean="0"/>
              <a:t> 로봇과 사이보그 기술의 중심지로 생산기지를 보유하고 있으며 군을 편성하여 </a:t>
            </a:r>
            <a:r>
              <a:rPr lang="en-US" altLang="ko-KR" sz="1100" dirty="0" smtClean="0"/>
              <a:t/>
            </a:r>
            <a:br>
              <a:rPr lang="en-US" altLang="ko-KR" sz="1100" dirty="0" smtClean="0"/>
            </a:br>
            <a:r>
              <a:rPr lang="ko-KR" altLang="en-US" sz="1100" dirty="0" smtClean="0"/>
              <a:t>각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지부와 </a:t>
            </a:r>
            <a:r>
              <a:rPr lang="en-US" altLang="ko-KR" sz="1100" dirty="0" smtClean="0"/>
              <a:t>IT</a:t>
            </a:r>
            <a:r>
              <a:rPr lang="ko-KR" altLang="en-US" sz="1100" dirty="0" smtClean="0"/>
              <a:t>지대 전선으로 파견하고 있다</a:t>
            </a:r>
            <a:r>
              <a:rPr lang="en-US" altLang="ko-KR" sz="11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1200" dirty="0" smtClean="0"/>
          </a:p>
        </p:txBody>
      </p:sp>
    </p:spTree>
    <p:extLst>
      <p:ext uri="{BB962C8B-B14F-4D97-AF65-F5344CB8AC3E}">
        <p14:creationId xmlns:p14="http://schemas.microsoft.com/office/powerpoint/2010/main" val="257125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2918</TotalTime>
  <Words>1263</Words>
  <Application>Microsoft Office PowerPoint</Application>
  <PresentationFormat>와이드스크린</PresentationFormat>
  <Paragraphs>302</Paragraphs>
  <Slides>32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5" baseType="lpstr">
      <vt:lpstr>맑은 고딕</vt:lpstr>
      <vt:lpstr>Arial</vt:lpstr>
      <vt:lpstr>Office 테마</vt:lpstr>
      <vt:lpstr>프로젝트 TB 세계관 </vt:lpstr>
      <vt:lpstr>시놉시스</vt:lpstr>
      <vt:lpstr>세계관 요약</vt:lpstr>
      <vt:lpstr>초신성 폭발 ~ UASS 설립</vt:lpstr>
      <vt:lpstr>UASS 설립 ~ 자경단 설립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에볼, 인펙터, 비아스, 에코즈</vt:lpstr>
      <vt:lpstr>IT지대 (Infecter’s Territory)</vt:lpstr>
      <vt:lpstr>연합 항공우주국 UASS  (Unitied Aeronautics and Space State)</vt:lpstr>
      <vt:lpstr>한국 항공우주국 KASA  (Korea Aeronautics and Space Administration)</vt:lpstr>
      <vt:lpstr>바티칸 황국</vt:lpstr>
      <vt:lpstr>휴머노이드, 사이보그</vt:lpstr>
      <vt:lpstr>운철강(무기, 장비)</vt:lpstr>
      <vt:lpstr>자경단(The Vigilantes)</vt:lpstr>
      <vt:lpstr>조직도 - 본부</vt:lpstr>
      <vt:lpstr>단장</vt:lpstr>
      <vt:lpstr>PowerPoint 프레젠테이션</vt:lpstr>
      <vt:lpstr>부단장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Thesalt-15</dc:creator>
  <cp:lastModifiedBy>wonhyoung Lee</cp:lastModifiedBy>
  <cp:revision>367</cp:revision>
  <dcterms:created xsi:type="dcterms:W3CDTF">2022-08-19T07:14:33Z</dcterms:created>
  <dcterms:modified xsi:type="dcterms:W3CDTF">2022-10-04T02:41:53Z</dcterms:modified>
</cp:coreProperties>
</file>